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7" r:id="rId3"/>
    <p:sldId id="278" r:id="rId4"/>
    <p:sldId id="308" r:id="rId5"/>
    <p:sldId id="311" r:id="rId6"/>
    <p:sldId id="284" r:id="rId7"/>
    <p:sldId id="310" r:id="rId8"/>
    <p:sldId id="316" r:id="rId9"/>
    <p:sldId id="317" r:id="rId10"/>
    <p:sldId id="318" r:id="rId11"/>
    <p:sldId id="314" r:id="rId12"/>
    <p:sldId id="312" r:id="rId13"/>
    <p:sldId id="313" r:id="rId14"/>
    <p:sldId id="320" r:id="rId15"/>
    <p:sldId id="319" r:id="rId16"/>
    <p:sldId id="321" r:id="rId17"/>
    <p:sldId id="322" r:id="rId18"/>
    <p:sldId id="315" r:id="rId19"/>
    <p:sldId id="324" r:id="rId20"/>
    <p:sldId id="323" r:id="rId21"/>
    <p:sldId id="326" r:id="rId22"/>
    <p:sldId id="325" r:id="rId23"/>
    <p:sldId id="327" r:id="rId24"/>
    <p:sldId id="328" r:id="rId25"/>
    <p:sldId id="330" r:id="rId26"/>
    <p:sldId id="333" r:id="rId27"/>
    <p:sldId id="332" r:id="rId28"/>
    <p:sldId id="334" r:id="rId29"/>
    <p:sldId id="335" r:id="rId30"/>
    <p:sldId id="336" r:id="rId31"/>
    <p:sldId id="337" r:id="rId32"/>
    <p:sldId id="28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28340-E814-4226-BAC1-18EF7537B3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DC9F48-E708-43B7-92E6-D91286B89F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AAAF4-21CF-45A5-9AFF-801DB5471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216F5-E889-430A-86AB-FEA9F5FD5A1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9622C8-E546-4820-9383-DE3502BA7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C0E40-581A-4EF8-AE93-FA4454583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FA08-3586-40CE-8529-6482BE798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53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4246B-0A7F-4A36-BD30-B8F532E11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D8EEFF-7D56-4E4A-9762-E83855C7A7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1D31F-1FD9-49DC-AED8-77A910AD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216F5-E889-430A-86AB-FEA9F5FD5A1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BE798-7041-475B-AB20-12D8F9E8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F1264B-DDAE-4FB2-BBE1-D1125F656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FA08-3586-40CE-8529-6482BE798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63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C0B9DF-A981-4EF6-ABA1-798D553A07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3E881F-A5AA-41A5-91F9-9C75BF0EA8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2EDC7-B4BE-4BE5-A1E6-9648D013B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216F5-E889-430A-86AB-FEA9F5FD5A1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9B37D-AAF1-4680-A6B5-DD32EB412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269B0-95C6-4CEF-869A-9F3306BAA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FA08-3586-40CE-8529-6482BE798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97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67D91-CF77-4E6A-862F-44DCA06F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A6B5E-A238-4AD7-8A61-8901ABA3A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23B89-717D-46E0-9645-3C3585281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216F5-E889-430A-86AB-FEA9F5FD5A1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7DC10E-0E56-4AE4-8373-58A7C3CFA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B9590-015C-49CF-91D3-4C477C32D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FA08-3586-40CE-8529-6482BE798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196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398A2-0FEA-4439-8785-D48C5FDD7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117359-9B95-4548-9C34-4E48E16975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6D11F-24D7-4DE9-B944-C783FF5B9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216F5-E889-430A-86AB-FEA9F5FD5A1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2752D5-F5BE-4BF5-B3D3-26C8DE5D3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318488-A0D3-453A-A7F9-38C59E1AB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FA08-3586-40CE-8529-6482BE798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518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7863B-E9E8-4F8D-8AA6-14885D611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1CB5F-0B69-4990-B915-3AF9AD51E8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08766A-FB02-4389-AFEB-FEE1A4213E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DA2D26-BC99-40EE-BD8B-05BA7EF85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216F5-E889-430A-86AB-FEA9F5FD5A1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A2B26A-1542-4364-971C-6BE3E0074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A694DE-F7DD-4774-9508-DB1545210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FA08-3586-40CE-8529-6482BE798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566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138DE-B05C-45B2-8892-10A4B5760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A413E2-34B0-4F02-BB82-0A83E71A0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755996-D8A8-4F68-B603-870D110175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195E5E-945B-47BB-9A99-3EED49740A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B57A46-6299-4D18-AD26-6E1B62435D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4FF61D-31A0-47D1-A01C-BE6F72712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216F5-E889-430A-86AB-FEA9F5FD5A1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974361-93BF-4821-B17B-3E1556A9B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A739B2-9A53-4010-BBDF-D78E23B66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FA08-3586-40CE-8529-6482BE798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744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92D3B-B1B1-4D81-AEA2-633FCC3FE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0EA888-3ADD-4D5D-9A5F-869938CBE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216F5-E889-430A-86AB-FEA9F5FD5A1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2319F7-923B-4B0B-BB25-FFFEE7B5F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351C0E-C0F2-41FA-99EB-8080A585B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FA08-3586-40CE-8529-6482BE798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90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45790B-1845-4C26-A845-E4D2A381E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216F5-E889-430A-86AB-FEA9F5FD5A1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BCAD59-E4C5-4691-9FB2-3073ABB67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1520B8-1F2E-404C-AF65-0E91D6554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FA08-3586-40CE-8529-6482BE798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76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970BF-F17B-4AF1-9CAD-D986FF763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1F1FCD-60BD-43C8-8933-B148393BD5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F26811-4057-4A29-95D1-209BB53A96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76CC49-B051-4284-876D-621CDB72D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216F5-E889-430A-86AB-FEA9F5FD5A1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06A6A-50E1-4BF9-BBDA-634EC3970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45A28D-5AA5-4947-8B2F-B4AF9EBFA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FA08-3586-40CE-8529-6482BE798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52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9FACB-41C7-40D1-8499-657DC1750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CABB54-1F8A-41B1-A7E6-4A23411E25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68E65E-EA9F-40E0-8A90-AAECF89ADB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70040E-1A01-4081-8C84-F5006A8DB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216F5-E889-430A-86AB-FEA9F5FD5A1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CE95D9-1062-4124-ACDC-41619177A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41D94D-EB39-4B5A-97D3-CA0A33341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FA08-3586-40CE-8529-6482BE798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85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860E06-60D1-459C-80F0-45B3E0162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EDEF2C-6D57-4ADB-8022-5E29B052D4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11D4C-8BA0-4FF7-A6CC-C3CD6F63F7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216F5-E889-430A-86AB-FEA9F5FD5A1E}" type="datetimeFigureOut">
              <a:rPr lang="en-US" smtClean="0"/>
              <a:t>2/29/2024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CFCB5-5DE2-48FE-B7E0-1F1014B7C2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6B3587-FD01-4104-A40C-336C61855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BFA08-3586-40CE-8529-6482BE7985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8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search?q=Hussain+aljafer+minimum+cardinality&amp;rlz=1C1GCEJ_enUS1073US1073&amp;oq=Hussain+aljafer+minimum+cardinality&amp;gs_lcrp=EgZjaHJvbWUyBggAEEUYOTIHCAEQIRigATIHCAIQIRigATIHCAMQIRigATIHCAQQIRigATIHCAUQIRigAdIBCTEwMTAzajBqOagCALACAA&amp;sourceid=chrome&amp;ie=UTF-8#fpstate=ive&amp;vld=cid:5d8efa73,vid:s1SMih8XBLI,st:0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72DA8-4E7F-40E6-81CE-B04E7BAB02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Database design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977953-4F59-41B3-9A77-5CD92A62FE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4C7D45-8E58-4CCE-B4B5-6EBE0CD2DDA8}"/>
              </a:ext>
            </a:extLst>
          </p:cNvPr>
          <p:cNvSpPr txBox="1"/>
          <p:nvPr/>
        </p:nvSpPr>
        <p:spPr>
          <a:xfrm>
            <a:off x="4306118" y="4245253"/>
            <a:ext cx="357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Link to examples used in this lecture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018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61953-C5B4-46EE-AE4C-4558F1B62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865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Question</a:t>
            </a:r>
            <a:r>
              <a:rPr lang="en-US" dirty="0"/>
              <a:t>: Draw the ERD for the relationship below:</a:t>
            </a:r>
          </a:p>
          <a:p>
            <a:pPr lvl="1"/>
            <a:r>
              <a:rPr lang="en-US" dirty="0"/>
              <a:t>A Student register for many Courses</a:t>
            </a:r>
          </a:p>
          <a:p>
            <a:pPr lvl="1"/>
            <a:r>
              <a:rPr lang="en-US" dirty="0"/>
              <a:t>A Course can have many Students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2F039B1-7BC2-455E-90CA-80B2B2889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Calibri "/>
              </a:rPr>
              <a:t>Determine cardinality- Maxima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588D4-2889-49BD-9013-C85CA31B3D7C}"/>
              </a:ext>
            </a:extLst>
          </p:cNvPr>
          <p:cNvSpPr/>
          <p:nvPr/>
        </p:nvSpPr>
        <p:spPr>
          <a:xfrm>
            <a:off x="3816221" y="4012163"/>
            <a:ext cx="149289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Student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1CA0F1-7D95-45DF-BF32-A00CA00EC220}"/>
              </a:ext>
            </a:extLst>
          </p:cNvPr>
          <p:cNvSpPr/>
          <p:nvPr/>
        </p:nvSpPr>
        <p:spPr>
          <a:xfrm>
            <a:off x="6882883" y="4012163"/>
            <a:ext cx="149289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Course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E1B04F-C5B3-4147-BA1E-2129BD8900A9}"/>
              </a:ext>
            </a:extLst>
          </p:cNvPr>
          <p:cNvSpPr txBox="1"/>
          <p:nvPr/>
        </p:nvSpPr>
        <p:spPr>
          <a:xfrm>
            <a:off x="5513148" y="4012163"/>
            <a:ext cx="106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CanHave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FDD7BDB-F52F-478D-961A-68146AEB2AEA}"/>
              </a:ext>
            </a:extLst>
          </p:cNvPr>
          <p:cNvCxnSpPr>
            <a:cxnSpLocks/>
          </p:cNvCxnSpPr>
          <p:nvPr/>
        </p:nvCxnSpPr>
        <p:spPr>
          <a:xfrm>
            <a:off x="5309119" y="4236098"/>
            <a:ext cx="204029" cy="23326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BA6CD3A-99C0-4A91-8605-6759CDDD38CA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5309119" y="4469363"/>
            <a:ext cx="157376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0043E80-FD63-4764-912E-A5C82A9D596A}"/>
              </a:ext>
            </a:extLst>
          </p:cNvPr>
          <p:cNvCxnSpPr>
            <a:cxnSpLocks/>
          </p:cNvCxnSpPr>
          <p:nvPr/>
        </p:nvCxnSpPr>
        <p:spPr>
          <a:xfrm flipH="1">
            <a:off x="5309119" y="4469363"/>
            <a:ext cx="204029" cy="18661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7A2A4C7-1012-42CD-8146-E4F31E733153}"/>
              </a:ext>
            </a:extLst>
          </p:cNvPr>
          <p:cNvCxnSpPr>
            <a:cxnSpLocks/>
          </p:cNvCxnSpPr>
          <p:nvPr/>
        </p:nvCxnSpPr>
        <p:spPr>
          <a:xfrm flipH="1">
            <a:off x="6606073" y="4236098"/>
            <a:ext cx="276810" cy="23326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7D9D740-905F-4351-84D7-A8A68C2C2C07}"/>
              </a:ext>
            </a:extLst>
          </p:cNvPr>
          <p:cNvCxnSpPr>
            <a:cxnSpLocks/>
          </p:cNvCxnSpPr>
          <p:nvPr/>
        </p:nvCxnSpPr>
        <p:spPr>
          <a:xfrm flipH="1" flipV="1">
            <a:off x="6606073" y="4469363"/>
            <a:ext cx="276810" cy="1866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238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23B64-5FDF-49AF-A366-2D76A3A80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Determine cardinality: Maxima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FDA1A-AA5C-44FE-A4C0-7DC460E46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Question</a:t>
            </a:r>
            <a:r>
              <a:rPr lang="en-US" dirty="0"/>
              <a:t>: Describe the business rule from the following ERD?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1833F7-31EE-465B-B833-FB6055FD8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675" y="3030329"/>
            <a:ext cx="3639058" cy="11145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A572F0B-9B38-4C28-AD06-EDC2C2F520C3}"/>
              </a:ext>
            </a:extLst>
          </p:cNvPr>
          <p:cNvSpPr txBox="1"/>
          <p:nvPr/>
        </p:nvSpPr>
        <p:spPr>
          <a:xfrm>
            <a:off x="5691674" y="3030329"/>
            <a:ext cx="54525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Answer</a:t>
            </a:r>
            <a:r>
              <a:rPr lang="en-US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product can be in </a:t>
            </a:r>
            <a:r>
              <a:rPr lang="en-US" dirty="0">
                <a:solidFill>
                  <a:srgbClr val="FF0000"/>
                </a:solidFill>
              </a:rPr>
              <a:t>many</a:t>
            </a:r>
            <a:r>
              <a:rPr lang="en-US" dirty="0"/>
              <a:t>  </a:t>
            </a:r>
            <a:r>
              <a:rPr lang="en-US" dirty="0" err="1"/>
              <a:t>OrderLineItem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single </a:t>
            </a:r>
            <a:r>
              <a:rPr lang="en-US" dirty="0" err="1"/>
              <a:t>OrderlineItem</a:t>
            </a:r>
            <a:r>
              <a:rPr lang="en-US" dirty="0"/>
              <a:t> can refer at </a:t>
            </a:r>
            <a:r>
              <a:rPr lang="en-US" dirty="0">
                <a:solidFill>
                  <a:srgbClr val="FF0000"/>
                </a:solidFill>
              </a:rPr>
              <a:t>most </a:t>
            </a:r>
            <a:r>
              <a:rPr lang="en-US" dirty="0"/>
              <a:t>to one order</a:t>
            </a:r>
          </a:p>
        </p:txBody>
      </p:sp>
    </p:spTree>
    <p:extLst>
      <p:ext uri="{BB962C8B-B14F-4D97-AF65-F5344CB8AC3E}">
        <p14:creationId xmlns:p14="http://schemas.microsoft.com/office/powerpoint/2010/main" val="428465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A0D0C-B3BF-4FC5-A513-B290E1650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 "/>
              </a:rPr>
              <a:t>Determine cardinality- Minima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0D40A-4DE8-44AE-833C-77AD1CD75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US" b="1" i="0" u="sng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</a:rPr>
              <a:t>Minima of One </a:t>
            </a:r>
          </a:p>
          <a:p>
            <a:pPr lvl="1"/>
            <a:r>
              <a:rPr lang="en-US" b="0" i="0" dirty="0">
                <a:effectLst/>
                <a:latin typeface="Calibriti"/>
              </a:rPr>
              <a:t>A related entity is </a:t>
            </a:r>
            <a:r>
              <a:rPr lang="en-US" b="1" u="none" strike="noStrike" dirty="0">
                <a:solidFill>
                  <a:srgbClr val="7030A0"/>
                </a:solidFill>
                <a:effectLst/>
                <a:latin typeface="Calibriti"/>
              </a:rPr>
              <a:t>required(</a:t>
            </a:r>
            <a:r>
              <a:rPr lang="en-US" b="1" dirty="0">
                <a:solidFill>
                  <a:srgbClr val="7030A0"/>
                </a:solidFill>
                <a:latin typeface="Calibriti"/>
              </a:rPr>
              <a:t>mandatory</a:t>
            </a:r>
            <a:r>
              <a:rPr lang="en-US" b="1" u="none" strike="noStrike" dirty="0">
                <a:solidFill>
                  <a:srgbClr val="7030A0"/>
                </a:solidFill>
                <a:effectLst/>
                <a:latin typeface="Calibriti"/>
              </a:rPr>
              <a:t>)</a:t>
            </a:r>
            <a:r>
              <a:rPr lang="en-US" b="0" dirty="0">
                <a:effectLst/>
                <a:latin typeface="Calibriti"/>
              </a:rPr>
              <a:t> </a:t>
            </a:r>
            <a:r>
              <a:rPr lang="en-US" b="0" i="0" dirty="0">
                <a:effectLst/>
                <a:latin typeface="Calibriti"/>
              </a:rPr>
              <a:t>when the minimum is one.</a:t>
            </a:r>
          </a:p>
          <a:p>
            <a:pPr lvl="2"/>
            <a:r>
              <a:rPr lang="en-US" dirty="0"/>
              <a:t>at least one instance of the related entity must be associated with an instance of the primary entity. </a:t>
            </a:r>
            <a:endParaRPr lang="en-US" b="1" i="0" u="sng" dirty="0">
              <a:effectLst/>
              <a:latin typeface="+mj-lt"/>
            </a:endParaRPr>
          </a:p>
          <a:p>
            <a:pPr marL="457200" lvl="1" indent="0"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Minima of zero</a:t>
            </a:r>
          </a:p>
          <a:p>
            <a:r>
              <a:rPr lang="en-US" b="0" i="0" dirty="0">
                <a:effectLst/>
                <a:latin typeface="Calibri "/>
              </a:rPr>
              <a:t>A related entity is </a:t>
            </a:r>
            <a:r>
              <a:rPr lang="en-US" b="1" strike="noStrike" dirty="0">
                <a:solidFill>
                  <a:srgbClr val="7030A0"/>
                </a:solidFill>
                <a:effectLst/>
                <a:latin typeface="Calibri "/>
              </a:rPr>
              <a:t>optional</a:t>
            </a:r>
            <a:r>
              <a:rPr lang="en-US" b="0" i="0" dirty="0">
                <a:effectLst/>
                <a:latin typeface="Calibri "/>
              </a:rPr>
              <a:t> when the minimum is zero</a:t>
            </a:r>
          </a:p>
          <a:p>
            <a:pPr lvl="1"/>
            <a:r>
              <a:rPr lang="en-US" dirty="0"/>
              <a:t>an instance of one entity can exist without being associated with any instance of the related entity. </a:t>
            </a:r>
            <a:endParaRPr lang="en-US" b="1" u="sng" dirty="0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1FB705-BB89-410E-BC8D-F4B1D14E52DA}"/>
              </a:ext>
            </a:extLst>
          </p:cNvPr>
          <p:cNvSpPr/>
          <p:nvPr/>
        </p:nvSpPr>
        <p:spPr>
          <a:xfrm>
            <a:off x="8885951" y="550946"/>
            <a:ext cx="3154260" cy="168097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u="sng" dirty="0">
                <a:solidFill>
                  <a:schemeClr val="tx1"/>
                </a:solidFill>
              </a:rPr>
              <a:t>Online shopping platform (Order and customer Entities)</a:t>
            </a:r>
          </a:p>
          <a:p>
            <a:pPr algn="ctr"/>
            <a:endParaRPr lang="en-US" sz="1400" b="1" u="sng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i="0" dirty="0">
                <a:solidFill>
                  <a:srgbClr val="0D0D0D"/>
                </a:solidFill>
                <a:effectLst/>
                <a:latin typeface="Söhne"/>
              </a:rPr>
              <a:t>Minimum Cardinality:</a:t>
            </a:r>
            <a:r>
              <a:rPr lang="en-US" sz="1400" b="0" i="0" dirty="0">
                <a:solidFill>
                  <a:srgbClr val="0D0D0D"/>
                </a:solidFill>
                <a:effectLst/>
                <a:latin typeface="Söhne"/>
              </a:rPr>
              <a:t> "One" on the "Order" side.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D0D0D"/>
                </a:solidFill>
                <a:latin typeface="Söhne"/>
              </a:rPr>
              <a:t>A customer is required for each order in the system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44FC65-59C6-487A-AA13-E48E9A9C1022}"/>
              </a:ext>
            </a:extLst>
          </p:cNvPr>
          <p:cNvSpPr/>
          <p:nvPr/>
        </p:nvSpPr>
        <p:spPr>
          <a:xfrm>
            <a:off x="9037740" y="5177027"/>
            <a:ext cx="3154260" cy="168097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u="sng" dirty="0">
                <a:solidFill>
                  <a:schemeClr val="tx1"/>
                </a:solidFill>
              </a:rPr>
              <a:t>A blog  platform (User and Comment entities )</a:t>
            </a:r>
          </a:p>
          <a:p>
            <a:pPr algn="ctr"/>
            <a:endParaRPr lang="en-US" sz="1400" b="1" u="sng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Minimum Cardinality:</a:t>
            </a:r>
            <a:r>
              <a:rPr lang="en-US" sz="1400" dirty="0">
                <a:solidFill>
                  <a:schemeClr val="tx1"/>
                </a:solidFill>
              </a:rPr>
              <a:t> "Zero" on the "Comment" side.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Users can have zero or more comments associated with their articles</a:t>
            </a:r>
          </a:p>
        </p:txBody>
      </p:sp>
    </p:spTree>
    <p:extLst>
      <p:ext uri="{BB962C8B-B14F-4D97-AF65-F5344CB8AC3E}">
        <p14:creationId xmlns:p14="http://schemas.microsoft.com/office/powerpoint/2010/main" val="27593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A0D0C-B3BF-4FC5-A513-B290E1650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 "/>
              </a:rPr>
              <a:t>Determine cardinality- Minima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0D40A-4DE8-44AE-833C-77AD1CD75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en-US" b="1" i="0" u="sng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</a:rPr>
              <a:t>Minima of One </a:t>
            </a:r>
          </a:p>
          <a:p>
            <a:pPr lvl="1"/>
            <a:r>
              <a:rPr lang="en-US" i="0" dirty="0">
                <a:effectLst/>
              </a:rPr>
              <a:t>On ER diagram is shown as short bar across the relationship bar</a:t>
            </a:r>
          </a:p>
          <a:p>
            <a:pPr marL="457200" lvl="1" indent="0"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Minima of zero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Shown as circle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20C69C-8D77-4830-8204-E3DA6A6945AD}"/>
              </a:ext>
            </a:extLst>
          </p:cNvPr>
          <p:cNvSpPr txBox="1"/>
          <p:nvPr/>
        </p:nvSpPr>
        <p:spPr>
          <a:xfrm>
            <a:off x="9103253" y="2818679"/>
            <a:ext cx="156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Minima of one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D28937-D10E-4DF4-8D2F-1E1BC0123014}"/>
              </a:ext>
            </a:extLst>
          </p:cNvPr>
          <p:cNvSpPr txBox="1"/>
          <p:nvPr/>
        </p:nvSpPr>
        <p:spPr>
          <a:xfrm>
            <a:off x="9103253" y="4355757"/>
            <a:ext cx="1602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Minima of zero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A56B543-15D7-4ACC-A44F-DD88695FA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9292430" y="3619046"/>
            <a:ext cx="1224070" cy="36200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B5CDB6A-FDC5-40BE-AE32-8B4AA8B66D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9331878" y="3406648"/>
            <a:ext cx="1104396" cy="52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21861-5E57-4D6C-99E4-5189E9C86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Maxima and Minima on The 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B69EE6-5388-41B8-8999-A5E2C15B7F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Mandatory One:</a:t>
            </a:r>
          </a:p>
          <a:p>
            <a:pPr lvl="1"/>
            <a:r>
              <a:rPr lang="en-US" dirty="0"/>
              <a:t>Max One, Min One</a:t>
            </a:r>
          </a:p>
          <a:p>
            <a:r>
              <a:rPr lang="en-US" dirty="0"/>
              <a:t>Optional One:</a:t>
            </a:r>
          </a:p>
          <a:p>
            <a:pPr lvl="1"/>
            <a:r>
              <a:rPr lang="en-US" dirty="0"/>
              <a:t>Max One, Min Zero</a:t>
            </a:r>
          </a:p>
          <a:p>
            <a:r>
              <a:rPr lang="en-US" dirty="0"/>
              <a:t>Mandatory Many:</a:t>
            </a:r>
          </a:p>
          <a:p>
            <a:pPr lvl="1"/>
            <a:r>
              <a:rPr lang="en-US" dirty="0"/>
              <a:t>Max Many, Min One</a:t>
            </a:r>
          </a:p>
          <a:p>
            <a:r>
              <a:rPr lang="en-US" dirty="0"/>
              <a:t>Optional Many:</a:t>
            </a:r>
          </a:p>
          <a:p>
            <a:pPr lvl="1"/>
            <a:r>
              <a:rPr lang="en-US" dirty="0"/>
              <a:t>Max Many, Min Zero</a:t>
            </a:r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6E5444E-28B6-4F78-90FD-2FAC7F392C74}"/>
              </a:ext>
            </a:extLst>
          </p:cNvPr>
          <p:cNvCxnSpPr/>
          <p:nvPr/>
        </p:nvCxnSpPr>
        <p:spPr>
          <a:xfrm>
            <a:off x="4767943" y="2425959"/>
            <a:ext cx="1614196" cy="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6F15DCF-4633-4F40-A885-04DE356BBAD1}"/>
              </a:ext>
            </a:extLst>
          </p:cNvPr>
          <p:cNvCxnSpPr>
            <a:cxnSpLocks/>
          </p:cNvCxnSpPr>
          <p:nvPr/>
        </p:nvCxnSpPr>
        <p:spPr>
          <a:xfrm flipV="1">
            <a:off x="6207968" y="2295331"/>
            <a:ext cx="0" cy="279919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923F9B5-3964-40B3-B7EB-7D595847AF38}"/>
              </a:ext>
            </a:extLst>
          </p:cNvPr>
          <p:cNvCxnSpPr>
            <a:cxnSpLocks/>
          </p:cNvCxnSpPr>
          <p:nvPr/>
        </p:nvCxnSpPr>
        <p:spPr>
          <a:xfrm flipV="1">
            <a:off x="6111552" y="2295331"/>
            <a:ext cx="0" cy="279919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CE24A49-61A7-478A-9B9B-55BF74188CAC}"/>
              </a:ext>
            </a:extLst>
          </p:cNvPr>
          <p:cNvCxnSpPr>
            <a:cxnSpLocks/>
          </p:cNvCxnSpPr>
          <p:nvPr/>
        </p:nvCxnSpPr>
        <p:spPr>
          <a:xfrm>
            <a:off x="4780382" y="3441441"/>
            <a:ext cx="1471126" cy="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7BF9FCD5-C0CA-4A1F-84E6-E6BA7CD1A875}"/>
              </a:ext>
            </a:extLst>
          </p:cNvPr>
          <p:cNvSpPr/>
          <p:nvPr/>
        </p:nvSpPr>
        <p:spPr>
          <a:xfrm>
            <a:off x="6235958" y="3355911"/>
            <a:ext cx="149290" cy="139957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C53982C-AA3A-47E2-B6B7-F5F3C3F0C98B}"/>
              </a:ext>
            </a:extLst>
          </p:cNvPr>
          <p:cNvCxnSpPr>
            <a:cxnSpLocks/>
          </p:cNvCxnSpPr>
          <p:nvPr/>
        </p:nvCxnSpPr>
        <p:spPr>
          <a:xfrm flipH="1">
            <a:off x="6394575" y="3438330"/>
            <a:ext cx="398105" cy="1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F029577-DD50-4F6B-81A8-F4C757205C86}"/>
              </a:ext>
            </a:extLst>
          </p:cNvPr>
          <p:cNvCxnSpPr>
            <a:cxnSpLocks/>
          </p:cNvCxnSpPr>
          <p:nvPr/>
        </p:nvCxnSpPr>
        <p:spPr>
          <a:xfrm flipV="1">
            <a:off x="6609178" y="3298370"/>
            <a:ext cx="0" cy="279919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6F37320-FB95-4E39-915A-73F0A8CBECD7}"/>
              </a:ext>
            </a:extLst>
          </p:cNvPr>
          <p:cNvCxnSpPr>
            <a:cxnSpLocks/>
          </p:cNvCxnSpPr>
          <p:nvPr/>
        </p:nvCxnSpPr>
        <p:spPr>
          <a:xfrm>
            <a:off x="4764824" y="4172339"/>
            <a:ext cx="1471126" cy="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D4218CA-E34E-40F4-8CF7-572F6D07339C}"/>
              </a:ext>
            </a:extLst>
          </p:cNvPr>
          <p:cNvCxnSpPr>
            <a:cxnSpLocks/>
          </p:cNvCxnSpPr>
          <p:nvPr/>
        </p:nvCxnSpPr>
        <p:spPr>
          <a:xfrm flipV="1">
            <a:off x="6061784" y="4057255"/>
            <a:ext cx="0" cy="279919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4C630D4-8B39-4FD7-9F6A-75472BBED7EB}"/>
              </a:ext>
            </a:extLst>
          </p:cNvPr>
          <p:cNvCxnSpPr>
            <a:cxnSpLocks/>
          </p:cNvCxnSpPr>
          <p:nvPr/>
        </p:nvCxnSpPr>
        <p:spPr>
          <a:xfrm flipV="1">
            <a:off x="6235950" y="3956246"/>
            <a:ext cx="171067" cy="214611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1C7753B-5845-401A-8C6F-62262C167752}"/>
              </a:ext>
            </a:extLst>
          </p:cNvPr>
          <p:cNvCxnSpPr>
            <a:cxnSpLocks/>
          </p:cNvCxnSpPr>
          <p:nvPr/>
        </p:nvCxnSpPr>
        <p:spPr>
          <a:xfrm flipH="1" flipV="1">
            <a:off x="6235950" y="4170858"/>
            <a:ext cx="171067" cy="166316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D717160-C726-48E6-9990-05D992CD7AFE}"/>
              </a:ext>
            </a:extLst>
          </p:cNvPr>
          <p:cNvCxnSpPr>
            <a:cxnSpLocks/>
          </p:cNvCxnSpPr>
          <p:nvPr/>
        </p:nvCxnSpPr>
        <p:spPr>
          <a:xfrm flipH="1">
            <a:off x="6195521" y="4173892"/>
            <a:ext cx="413657" cy="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4182122-F77F-48FD-8DBF-33D313C299AB}"/>
              </a:ext>
            </a:extLst>
          </p:cNvPr>
          <p:cNvCxnSpPr>
            <a:cxnSpLocks/>
          </p:cNvCxnSpPr>
          <p:nvPr/>
        </p:nvCxnSpPr>
        <p:spPr>
          <a:xfrm>
            <a:off x="4780382" y="5002763"/>
            <a:ext cx="1471126" cy="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C78BF54B-2A79-4CB2-9DC7-76E22AFF4F54}"/>
              </a:ext>
            </a:extLst>
          </p:cNvPr>
          <p:cNvSpPr/>
          <p:nvPr/>
        </p:nvSpPr>
        <p:spPr>
          <a:xfrm>
            <a:off x="6235958" y="4932777"/>
            <a:ext cx="149290" cy="139957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6571DE4-A987-4C52-97B7-C20A75D137D2}"/>
              </a:ext>
            </a:extLst>
          </p:cNvPr>
          <p:cNvCxnSpPr>
            <a:cxnSpLocks/>
          </p:cNvCxnSpPr>
          <p:nvPr/>
        </p:nvCxnSpPr>
        <p:spPr>
          <a:xfrm flipV="1">
            <a:off x="6382139" y="5002755"/>
            <a:ext cx="410541" cy="86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7B2C124-BC7C-4AEB-80EE-2A59663E6E22}"/>
              </a:ext>
            </a:extLst>
          </p:cNvPr>
          <p:cNvCxnSpPr>
            <a:cxnSpLocks/>
          </p:cNvCxnSpPr>
          <p:nvPr/>
        </p:nvCxnSpPr>
        <p:spPr>
          <a:xfrm flipV="1">
            <a:off x="6445895" y="4802148"/>
            <a:ext cx="171067" cy="214611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1082504-E0CC-4BF0-9A99-10CF5C3DDC5F}"/>
              </a:ext>
            </a:extLst>
          </p:cNvPr>
          <p:cNvCxnSpPr>
            <a:cxnSpLocks/>
          </p:cNvCxnSpPr>
          <p:nvPr/>
        </p:nvCxnSpPr>
        <p:spPr>
          <a:xfrm flipH="1" flipV="1">
            <a:off x="6447442" y="5005858"/>
            <a:ext cx="171067" cy="166316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09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61953-C5B4-46EE-AE4C-4558F1B62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865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Question</a:t>
            </a:r>
            <a:r>
              <a:rPr lang="en-US" dirty="0"/>
              <a:t>: Draw the ERD for the relationship below:</a:t>
            </a:r>
          </a:p>
          <a:p>
            <a:pPr lvl="1"/>
            <a:r>
              <a:rPr lang="en-US" dirty="0"/>
              <a:t>Each presenter must be assigned one presentation slot</a:t>
            </a:r>
          </a:p>
          <a:p>
            <a:pPr lvl="1"/>
            <a:r>
              <a:rPr lang="en-US" dirty="0"/>
              <a:t>Each presentation slot must belong to only one presenter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2F039B1-7BC2-455E-90CA-80B2B2889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Calibri "/>
              </a:rPr>
              <a:t>Determine cardinality- Maxima and Minima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588D4-2889-49BD-9013-C85CA31B3D7C}"/>
              </a:ext>
            </a:extLst>
          </p:cNvPr>
          <p:cNvSpPr/>
          <p:nvPr/>
        </p:nvSpPr>
        <p:spPr>
          <a:xfrm>
            <a:off x="3816221" y="4012163"/>
            <a:ext cx="149289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Presenter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1CA0F1-7D95-45DF-BF32-A00CA00EC220}"/>
              </a:ext>
            </a:extLst>
          </p:cNvPr>
          <p:cNvSpPr/>
          <p:nvPr/>
        </p:nvSpPr>
        <p:spPr>
          <a:xfrm>
            <a:off x="6882882" y="4012163"/>
            <a:ext cx="173860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PresentationSlot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E1B04F-C5B3-4147-BA1E-2129BD8900A9}"/>
              </a:ext>
            </a:extLst>
          </p:cNvPr>
          <p:cNvSpPr txBox="1"/>
          <p:nvPr/>
        </p:nvSpPr>
        <p:spPr>
          <a:xfrm>
            <a:off x="5513148" y="4012163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Assigned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FDD7BDB-F52F-478D-961A-68146AEB2AEA}"/>
              </a:ext>
            </a:extLst>
          </p:cNvPr>
          <p:cNvCxnSpPr>
            <a:cxnSpLocks/>
          </p:cNvCxnSpPr>
          <p:nvPr/>
        </p:nvCxnSpPr>
        <p:spPr>
          <a:xfrm>
            <a:off x="6736702" y="4334069"/>
            <a:ext cx="0" cy="270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BA6CD3A-99C0-4A91-8605-6759CDDD38CA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5309119" y="4469363"/>
            <a:ext cx="157376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A83EFE9-5C0B-4655-8129-62CDB300301F}"/>
              </a:ext>
            </a:extLst>
          </p:cNvPr>
          <p:cNvSpPr/>
          <p:nvPr/>
        </p:nvSpPr>
        <p:spPr>
          <a:xfrm>
            <a:off x="3512776" y="2277671"/>
            <a:ext cx="658008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A8BEC18-2D44-4D79-8A32-972AAC409E4A}"/>
              </a:ext>
            </a:extLst>
          </p:cNvPr>
          <p:cNvSpPr/>
          <p:nvPr/>
        </p:nvSpPr>
        <p:spPr>
          <a:xfrm>
            <a:off x="5715058" y="2302987"/>
            <a:ext cx="517791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09A0DE6-E3F9-4BD2-9A40-E4621B99A6E5}"/>
              </a:ext>
            </a:extLst>
          </p:cNvPr>
          <p:cNvCxnSpPr>
            <a:cxnSpLocks/>
          </p:cNvCxnSpPr>
          <p:nvPr/>
        </p:nvCxnSpPr>
        <p:spPr>
          <a:xfrm>
            <a:off x="6637175" y="4337175"/>
            <a:ext cx="0" cy="270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507D3AF-B611-4226-9076-B8CC8840F107}"/>
              </a:ext>
            </a:extLst>
          </p:cNvPr>
          <p:cNvCxnSpPr>
            <a:cxnSpLocks/>
          </p:cNvCxnSpPr>
          <p:nvPr/>
        </p:nvCxnSpPr>
        <p:spPr>
          <a:xfrm>
            <a:off x="5414865" y="4334069"/>
            <a:ext cx="0" cy="270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086F526-82FA-4D45-9B0B-8FF059A3310C}"/>
              </a:ext>
            </a:extLst>
          </p:cNvPr>
          <p:cNvCxnSpPr>
            <a:cxnSpLocks/>
          </p:cNvCxnSpPr>
          <p:nvPr/>
        </p:nvCxnSpPr>
        <p:spPr>
          <a:xfrm>
            <a:off x="5488266" y="4327848"/>
            <a:ext cx="0" cy="270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12E0346-C2C7-48CB-B98D-67842F6331AB}"/>
              </a:ext>
            </a:extLst>
          </p:cNvPr>
          <p:cNvSpPr/>
          <p:nvPr/>
        </p:nvSpPr>
        <p:spPr>
          <a:xfrm>
            <a:off x="4430286" y="2722553"/>
            <a:ext cx="658008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915783F-8DD0-4B68-BB3B-29D01E47C31A}"/>
              </a:ext>
            </a:extLst>
          </p:cNvPr>
          <p:cNvSpPr/>
          <p:nvPr/>
        </p:nvSpPr>
        <p:spPr>
          <a:xfrm>
            <a:off x="6985605" y="2697237"/>
            <a:ext cx="517791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118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1" grpId="0"/>
      <p:bldP spid="12" grpId="0" animBg="1"/>
      <p:bldP spid="14" grpId="0" animBg="1"/>
      <p:bldP spid="2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61953-C5B4-46EE-AE4C-4558F1B62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865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Question</a:t>
            </a:r>
            <a:r>
              <a:rPr lang="en-US" dirty="0"/>
              <a:t>: Draw the ERD for the relationship below:</a:t>
            </a:r>
          </a:p>
          <a:p>
            <a:pPr lvl="1"/>
            <a:r>
              <a:rPr lang="en-US" dirty="0"/>
              <a:t>Each Employee can  be assigned one parking spot</a:t>
            </a:r>
          </a:p>
          <a:p>
            <a:pPr lvl="1"/>
            <a:r>
              <a:rPr lang="en-US" dirty="0"/>
              <a:t>Parking spot can belong to one employee and can be unassigned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2F039B1-7BC2-455E-90CA-80B2B2889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Calibri "/>
              </a:rPr>
              <a:t>Determine cardinality- Maxima and Minima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588D4-2889-49BD-9013-C85CA31B3D7C}"/>
              </a:ext>
            </a:extLst>
          </p:cNvPr>
          <p:cNvSpPr/>
          <p:nvPr/>
        </p:nvSpPr>
        <p:spPr>
          <a:xfrm>
            <a:off x="3816221" y="4012163"/>
            <a:ext cx="149289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Employee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1CA0F1-7D95-45DF-BF32-A00CA00EC220}"/>
              </a:ext>
            </a:extLst>
          </p:cNvPr>
          <p:cNvSpPr/>
          <p:nvPr/>
        </p:nvSpPr>
        <p:spPr>
          <a:xfrm>
            <a:off x="6882882" y="4012163"/>
            <a:ext cx="173860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ParkingSpot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E1B04F-C5B3-4147-BA1E-2129BD8900A9}"/>
              </a:ext>
            </a:extLst>
          </p:cNvPr>
          <p:cNvSpPr txBox="1"/>
          <p:nvPr/>
        </p:nvSpPr>
        <p:spPr>
          <a:xfrm>
            <a:off x="5560436" y="3990523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Assigned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A83EFE9-5C0B-4655-8129-62CDB300301F}"/>
              </a:ext>
            </a:extLst>
          </p:cNvPr>
          <p:cNvSpPr/>
          <p:nvPr/>
        </p:nvSpPr>
        <p:spPr>
          <a:xfrm>
            <a:off x="3503445" y="2277671"/>
            <a:ext cx="517791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A8BEC18-2D44-4D79-8A32-972AAC409E4A}"/>
              </a:ext>
            </a:extLst>
          </p:cNvPr>
          <p:cNvSpPr/>
          <p:nvPr/>
        </p:nvSpPr>
        <p:spPr>
          <a:xfrm>
            <a:off x="5631080" y="2302987"/>
            <a:ext cx="517791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915783F-8DD0-4B68-BB3B-29D01E47C31A}"/>
              </a:ext>
            </a:extLst>
          </p:cNvPr>
          <p:cNvSpPr/>
          <p:nvPr/>
        </p:nvSpPr>
        <p:spPr>
          <a:xfrm>
            <a:off x="4898940" y="2707258"/>
            <a:ext cx="517791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A46E48-81C4-43FC-81D3-A46650EE3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9119" y="4284709"/>
            <a:ext cx="1573763" cy="4096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7F3837-7D62-470B-BE72-63FCFCD88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309119" y="4284709"/>
            <a:ext cx="1275156" cy="409632"/>
          </a:xfrm>
          <a:prstGeom prst="rect">
            <a:avLst/>
          </a:pr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621E984C-1C2E-4961-A011-50AD925EE911}"/>
              </a:ext>
            </a:extLst>
          </p:cNvPr>
          <p:cNvSpPr/>
          <p:nvPr/>
        </p:nvSpPr>
        <p:spPr>
          <a:xfrm>
            <a:off x="8212383" y="2734871"/>
            <a:ext cx="1370156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8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1" grpId="0"/>
      <p:bldP spid="12" grpId="0" animBg="1"/>
      <p:bldP spid="14" grpId="0" animBg="1"/>
      <p:bldP spid="25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61953-C5B4-46EE-AE4C-4558F1B62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865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Question</a:t>
            </a:r>
            <a:r>
              <a:rPr lang="en-US" dirty="0"/>
              <a:t>: Draw the ERD for the relationship below:</a:t>
            </a:r>
          </a:p>
          <a:p>
            <a:pPr lvl="1"/>
            <a:r>
              <a:rPr lang="en-US" dirty="0"/>
              <a:t>Each Patient must have at least one medical record</a:t>
            </a:r>
          </a:p>
          <a:p>
            <a:pPr lvl="1"/>
            <a:r>
              <a:rPr lang="en-US" dirty="0"/>
              <a:t>Each medical record belong to only one patient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2F039B1-7BC2-455E-90CA-80B2B2889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Calibri "/>
              </a:rPr>
              <a:t>Determine cardinality- Maxima and Minima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588D4-2889-49BD-9013-C85CA31B3D7C}"/>
              </a:ext>
            </a:extLst>
          </p:cNvPr>
          <p:cNvSpPr/>
          <p:nvPr/>
        </p:nvSpPr>
        <p:spPr>
          <a:xfrm>
            <a:off x="3816221" y="4012163"/>
            <a:ext cx="149289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Patient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1CA0F1-7D95-45DF-BF32-A00CA00EC220}"/>
              </a:ext>
            </a:extLst>
          </p:cNvPr>
          <p:cNvSpPr/>
          <p:nvPr/>
        </p:nvSpPr>
        <p:spPr>
          <a:xfrm>
            <a:off x="6882882" y="4012163"/>
            <a:ext cx="173860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MedicalRecord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E1B04F-C5B3-4147-BA1E-2129BD8900A9}"/>
              </a:ext>
            </a:extLst>
          </p:cNvPr>
          <p:cNvSpPr txBox="1"/>
          <p:nvPr/>
        </p:nvSpPr>
        <p:spPr>
          <a:xfrm>
            <a:off x="5560436" y="3894964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Belongs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A83EFE9-5C0B-4655-8129-62CDB300301F}"/>
              </a:ext>
            </a:extLst>
          </p:cNvPr>
          <p:cNvSpPr/>
          <p:nvPr/>
        </p:nvSpPr>
        <p:spPr>
          <a:xfrm>
            <a:off x="3194293" y="2268898"/>
            <a:ext cx="621928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A8BEC18-2D44-4D79-8A32-972AAC409E4A}"/>
              </a:ext>
            </a:extLst>
          </p:cNvPr>
          <p:cNvSpPr/>
          <p:nvPr/>
        </p:nvSpPr>
        <p:spPr>
          <a:xfrm>
            <a:off x="4842588" y="2285885"/>
            <a:ext cx="1235639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12E0346-C2C7-48CB-B98D-67842F6331AB}"/>
              </a:ext>
            </a:extLst>
          </p:cNvPr>
          <p:cNvSpPr/>
          <p:nvPr/>
        </p:nvSpPr>
        <p:spPr>
          <a:xfrm>
            <a:off x="5402555" y="2713556"/>
            <a:ext cx="1071127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10B4702-7626-47F2-AF74-98BB9F0CE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9983" y="4323452"/>
            <a:ext cx="1492898" cy="26673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1DA0D03-27D3-413D-BA0F-9FC3CFA94D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347501" y="4283599"/>
            <a:ext cx="1399211" cy="37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91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1" grpId="0"/>
      <p:bldP spid="12" grpId="0" animBg="1"/>
      <p:bldP spid="14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147AE-0B76-45FE-8FF4-3A3115ECA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Determine cardinality: Maxima and Minima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B4342-9145-4978-9761-60B7A1DC0C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Question</a:t>
            </a:r>
            <a:r>
              <a:rPr lang="en-US" dirty="0"/>
              <a:t>: Describe the business rule from the following ERD?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1A7EDE-911D-4A9E-B21F-F11562A0C3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1909" y="3291195"/>
            <a:ext cx="3753374" cy="11526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4FEF66D-24BC-48DF-B776-D6E8A12D71EA}"/>
              </a:ext>
            </a:extLst>
          </p:cNvPr>
          <p:cNvSpPr txBox="1"/>
          <p:nvPr/>
        </p:nvSpPr>
        <p:spPr>
          <a:xfrm>
            <a:off x="3176127" y="4974553"/>
            <a:ext cx="632493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Answer</a:t>
            </a:r>
            <a:r>
              <a:rPr lang="en-US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 product can be in many  </a:t>
            </a:r>
            <a:r>
              <a:rPr lang="en-US" dirty="0" err="1"/>
              <a:t>OrderLineItem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An </a:t>
            </a:r>
            <a:r>
              <a:rPr lang="en-US" dirty="0" err="1"/>
              <a:t>OrderLineItem</a:t>
            </a:r>
            <a:r>
              <a:rPr lang="en-US" dirty="0"/>
              <a:t> must be related to at least one Product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5F78143-7F23-468D-BA4C-858503352531}"/>
              </a:ext>
            </a:extLst>
          </p:cNvPr>
          <p:cNvCxnSpPr>
            <a:cxnSpLocks/>
          </p:cNvCxnSpPr>
          <p:nvPr/>
        </p:nvCxnSpPr>
        <p:spPr>
          <a:xfrm flipV="1">
            <a:off x="6590369" y="2905160"/>
            <a:ext cx="0" cy="77206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6F37796-29F8-4DC9-898D-C7CD084A9818}"/>
              </a:ext>
            </a:extLst>
          </p:cNvPr>
          <p:cNvSpPr txBox="1"/>
          <p:nvPr/>
        </p:nvSpPr>
        <p:spPr>
          <a:xfrm>
            <a:off x="6522098" y="2772571"/>
            <a:ext cx="912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At most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89B006F-949D-4ECF-AB75-896FF5AFAA83}"/>
              </a:ext>
            </a:extLst>
          </p:cNvPr>
          <p:cNvCxnSpPr>
            <a:cxnSpLocks/>
          </p:cNvCxnSpPr>
          <p:nvPr/>
        </p:nvCxnSpPr>
        <p:spPr>
          <a:xfrm>
            <a:off x="6490843" y="3867538"/>
            <a:ext cx="0" cy="90099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016D3AE-284F-473B-A488-D32CB934B0DE}"/>
              </a:ext>
            </a:extLst>
          </p:cNvPr>
          <p:cNvSpPr txBox="1"/>
          <p:nvPr/>
        </p:nvSpPr>
        <p:spPr>
          <a:xfrm>
            <a:off x="6134346" y="4718799"/>
            <a:ext cx="884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At least</a:t>
            </a:r>
          </a:p>
        </p:txBody>
      </p:sp>
    </p:spTree>
    <p:extLst>
      <p:ext uri="{BB962C8B-B14F-4D97-AF65-F5344CB8AC3E}">
        <p14:creationId xmlns:p14="http://schemas.microsoft.com/office/powerpoint/2010/main" val="3203230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ject Jupyter - Wikipedia">
            <a:extLst>
              <a:ext uri="{FF2B5EF4-FFF2-40B4-BE49-F238E27FC236}">
                <a16:creationId xmlns:a16="http://schemas.microsoft.com/office/drawing/2014/main" id="{FBF0C2AB-C791-4EFE-9AFC-715387AC7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759" y="1847461"/>
            <a:ext cx="4777274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10A7DE2-D54E-4927-862B-DB25B35F2D2F}"/>
              </a:ext>
            </a:extLst>
          </p:cNvPr>
          <p:cNvSpPr txBox="1"/>
          <p:nvPr/>
        </p:nvSpPr>
        <p:spPr>
          <a:xfrm>
            <a:off x="821267" y="685800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CH4 S3</a:t>
            </a:r>
          </a:p>
        </p:txBody>
      </p:sp>
    </p:spTree>
    <p:extLst>
      <p:ext uri="{BB962C8B-B14F-4D97-AF65-F5344CB8AC3E}">
        <p14:creationId xmlns:p14="http://schemas.microsoft.com/office/powerpoint/2010/main" val="3320746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345CC-D7DB-45D1-9EFB-2836138B6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24" y="2371207"/>
            <a:ext cx="5124061" cy="2807283"/>
          </a:xfrm>
        </p:spPr>
        <p:txBody>
          <a:bodyPr>
            <a:normAutofit/>
          </a:bodyPr>
          <a:lstStyle/>
          <a:p>
            <a:br>
              <a:rPr lang="en-US" dirty="0"/>
            </a:br>
            <a:r>
              <a:rPr lang="en-US" dirty="0">
                <a:latin typeface="Calibri "/>
              </a:rPr>
              <a:t>1. </a:t>
            </a:r>
            <a:r>
              <a:rPr lang="en-US" dirty="0">
                <a:latin typeface="+mn-lt"/>
              </a:rPr>
              <a:t>Analysis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2. Logical design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3. Physical design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E0D47EC-978C-4F77-866C-1B674691FDD6}"/>
              </a:ext>
            </a:extLst>
          </p:cNvPr>
          <p:cNvSpPr/>
          <p:nvPr/>
        </p:nvSpPr>
        <p:spPr>
          <a:xfrm>
            <a:off x="754224" y="3211469"/>
            <a:ext cx="3688933" cy="563379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C265AA-B030-464F-BE74-F4E892C6BB6F}"/>
              </a:ext>
            </a:extLst>
          </p:cNvPr>
          <p:cNvSpPr txBox="1"/>
          <p:nvPr/>
        </p:nvSpPr>
        <p:spPr>
          <a:xfrm>
            <a:off x="3145177" y="728188"/>
            <a:ext cx="60975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dirty="0"/>
              <a:t>Database Design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1580A9-E9B3-42D7-A727-1D9CCD90A5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366" y="3211469"/>
            <a:ext cx="3715268" cy="190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8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7A21E-01E1-402C-B940-6170B5E1C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257" y="68973"/>
            <a:ext cx="10515600" cy="1325563"/>
          </a:xfrm>
        </p:spPr>
        <p:txBody>
          <a:bodyPr/>
          <a:lstStyle/>
          <a:p>
            <a:r>
              <a:rPr lang="en-US" dirty="0">
                <a:latin typeface="Calibri "/>
              </a:rPr>
              <a:t>Attribute Maxima and Minima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CB97D-8601-4682-9EB2-4711DD9DE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72673" y="1253331"/>
            <a:ext cx="8331686" cy="5194122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pPr lvl="1"/>
            <a:r>
              <a:rPr lang="en-US" b="1" u="sng" dirty="0">
                <a:latin typeface="Calibri "/>
              </a:rPr>
              <a:t>Attribute Maximum</a:t>
            </a:r>
            <a:r>
              <a:rPr lang="en-US" dirty="0">
                <a:latin typeface="Calibri "/>
              </a:rPr>
              <a:t>: </a:t>
            </a:r>
            <a:r>
              <a:rPr lang="en-US" b="0" i="0" dirty="0">
                <a:effectLst/>
                <a:latin typeface="Calibri "/>
              </a:rPr>
              <a:t>is the greatest number of attribute values that can describe each entity instance</a:t>
            </a:r>
            <a:endParaRPr lang="en-US" dirty="0">
              <a:latin typeface="Calibri "/>
            </a:endParaRPr>
          </a:p>
          <a:p>
            <a:pPr lvl="2"/>
            <a:r>
              <a:rPr lang="en-US" b="0" i="0" dirty="0">
                <a:effectLst/>
                <a:latin typeface="Calibri "/>
              </a:rPr>
              <a:t>Attribute maximum is specified:</a:t>
            </a:r>
          </a:p>
          <a:p>
            <a:pPr lvl="3"/>
            <a:r>
              <a:rPr lang="en-US" b="0" i="0" dirty="0">
                <a:effectLst/>
                <a:latin typeface="Calibri "/>
              </a:rPr>
              <a:t>one (singular)</a:t>
            </a:r>
          </a:p>
          <a:p>
            <a:pPr marL="1371600" lvl="3" indent="0">
              <a:buNone/>
            </a:pPr>
            <a:endParaRPr lang="en-US" b="0" i="0" dirty="0">
              <a:effectLst/>
              <a:latin typeface="Calibri "/>
            </a:endParaRPr>
          </a:p>
          <a:p>
            <a:pPr lvl="3"/>
            <a:r>
              <a:rPr lang="en-US" b="0" i="0" dirty="0">
                <a:effectLst/>
                <a:latin typeface="Calibri "/>
              </a:rPr>
              <a:t>many (plural)</a:t>
            </a:r>
            <a:endParaRPr lang="en-US" dirty="0">
              <a:latin typeface="Calibri "/>
            </a:endParaRP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lvl="2"/>
            <a:r>
              <a:rPr lang="en-US" sz="2400" b="1" i="0" u="sng" dirty="0">
                <a:effectLst/>
                <a:latin typeface="Calibri "/>
              </a:rPr>
              <a:t>Attribute Minimum</a:t>
            </a:r>
            <a:r>
              <a:rPr lang="en-US" b="0" i="0" dirty="0">
                <a:effectLst/>
                <a:latin typeface="Calibri "/>
              </a:rPr>
              <a:t>: is the least number of attribute values that can describe each entity instance</a:t>
            </a:r>
            <a:r>
              <a:rPr lang="en-US" dirty="0">
                <a:latin typeface="Calibri "/>
              </a:rPr>
              <a:t> </a:t>
            </a:r>
            <a:r>
              <a:rPr lang="en-US" dirty="0"/>
              <a:t> </a:t>
            </a:r>
          </a:p>
          <a:p>
            <a:pPr lvl="3"/>
            <a:r>
              <a:rPr lang="en-US" b="0" i="0" dirty="0">
                <a:effectLst/>
                <a:latin typeface="Calibri "/>
              </a:rPr>
              <a:t>Attribute minimum is specified as:</a:t>
            </a:r>
          </a:p>
          <a:p>
            <a:pPr lvl="4"/>
            <a:r>
              <a:rPr lang="en-US" b="0" i="0" dirty="0">
                <a:effectLst/>
                <a:latin typeface="Calibri "/>
              </a:rPr>
              <a:t> zero (optional)</a:t>
            </a:r>
          </a:p>
          <a:p>
            <a:pPr marL="1828800" lvl="4" indent="0">
              <a:buNone/>
            </a:pPr>
            <a:endParaRPr lang="en-US" b="0" i="0" dirty="0">
              <a:effectLst/>
              <a:latin typeface="Calibri "/>
            </a:endParaRPr>
          </a:p>
          <a:p>
            <a:pPr lvl="4"/>
            <a:r>
              <a:rPr lang="en-US" b="0" i="0" dirty="0">
                <a:effectLst/>
                <a:latin typeface="Calibri "/>
              </a:rPr>
              <a:t>one (required).</a:t>
            </a:r>
            <a:endParaRPr lang="en-US" dirty="0">
              <a:latin typeface="Calibri "/>
            </a:endParaRPr>
          </a:p>
          <a:p>
            <a:pPr lvl="2"/>
            <a:endParaRPr lang="en-US" dirty="0"/>
          </a:p>
          <a:p>
            <a:pPr lvl="3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BEF4A7-325B-45F9-9EDD-CFC4B718C793}"/>
              </a:ext>
            </a:extLst>
          </p:cNvPr>
          <p:cNvSpPr txBox="1"/>
          <p:nvPr/>
        </p:nvSpPr>
        <p:spPr>
          <a:xfrm>
            <a:off x="2480093" y="2970111"/>
            <a:ext cx="4101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/>
              <a:t>: Each Student has </a:t>
            </a:r>
            <a:r>
              <a:rPr lang="en-US" dirty="0">
                <a:solidFill>
                  <a:srgbClr val="7030A0"/>
                </a:solidFill>
              </a:rPr>
              <a:t>one</a:t>
            </a:r>
            <a:r>
              <a:rPr lang="en-US" dirty="0"/>
              <a:t> </a:t>
            </a:r>
            <a:r>
              <a:rPr lang="en-US" dirty="0" err="1"/>
              <a:t>StudentID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865E4A-BB46-4104-99D5-6A1DDABB5D05}"/>
              </a:ext>
            </a:extLst>
          </p:cNvPr>
          <p:cNvSpPr txBox="1"/>
          <p:nvPr/>
        </p:nvSpPr>
        <p:spPr>
          <a:xfrm>
            <a:off x="3032817" y="6306248"/>
            <a:ext cx="4800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/>
              <a:t>: Every Student must have one </a:t>
            </a:r>
            <a:r>
              <a:rPr lang="en-US" dirty="0" err="1"/>
              <a:t>studentID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F691DE-34C4-4F75-BBC3-AB0E935B9A54}"/>
              </a:ext>
            </a:extLst>
          </p:cNvPr>
          <p:cNvSpPr txBox="1"/>
          <p:nvPr/>
        </p:nvSpPr>
        <p:spPr>
          <a:xfrm>
            <a:off x="3032817" y="5535084"/>
            <a:ext cx="4395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/>
              <a:t>: Not every Book have a </a:t>
            </a:r>
            <a:r>
              <a:rPr lang="en-US" dirty="0" err="1"/>
              <a:t>ReturnDate</a:t>
            </a:r>
            <a:r>
              <a:rPr lang="en-US" dirty="0"/>
              <a:t>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D9298CE-37D3-4CD6-AEA7-F0A7BB133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2864" y="2550516"/>
            <a:ext cx="3705391" cy="1838582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0B27E58-A3CD-4BF1-9072-59830800DC49}"/>
              </a:ext>
            </a:extLst>
          </p:cNvPr>
          <p:cNvSpPr/>
          <p:nvPr/>
        </p:nvSpPr>
        <p:spPr>
          <a:xfrm>
            <a:off x="8462864" y="3219217"/>
            <a:ext cx="3606625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198BFF-C4DD-4927-B730-0F4125A663C4}"/>
              </a:ext>
            </a:extLst>
          </p:cNvPr>
          <p:cNvSpPr txBox="1"/>
          <p:nvPr/>
        </p:nvSpPr>
        <p:spPr>
          <a:xfrm>
            <a:off x="2480093" y="3665726"/>
            <a:ext cx="5585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/>
              <a:t>: A Student Enrolls in many Courses (</a:t>
            </a:r>
            <a:r>
              <a:rPr lang="en-US" dirty="0" err="1"/>
              <a:t>CourseCode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397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 animBg="1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ject Jupyter - Wikipedia">
            <a:extLst>
              <a:ext uri="{FF2B5EF4-FFF2-40B4-BE49-F238E27FC236}">
                <a16:creationId xmlns:a16="http://schemas.microsoft.com/office/drawing/2014/main" id="{FBF0C2AB-C791-4EFE-9AFC-715387AC7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759" y="1847461"/>
            <a:ext cx="4777274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D596BB-20B6-4241-978C-6FC826E8B2CB}"/>
              </a:ext>
            </a:extLst>
          </p:cNvPr>
          <p:cNvSpPr txBox="1"/>
          <p:nvPr/>
        </p:nvSpPr>
        <p:spPr>
          <a:xfrm>
            <a:off x="302342" y="492004"/>
            <a:ext cx="6091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CH4 S3</a:t>
            </a:r>
          </a:p>
        </p:txBody>
      </p:sp>
    </p:spTree>
    <p:extLst>
      <p:ext uri="{BB962C8B-B14F-4D97-AF65-F5344CB8AC3E}">
        <p14:creationId xmlns:p14="http://schemas.microsoft.com/office/powerpoint/2010/main" val="20881326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2F69B-540D-4BF0-A972-2AD2A87F9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Identify Unique Attribute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52D70-56EA-4F61-A0ED-4BCFB5102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7885922" cy="4351338"/>
          </a:xfrm>
        </p:spPr>
        <p:txBody>
          <a:bodyPr/>
          <a:lstStyle/>
          <a:p>
            <a:r>
              <a:rPr lang="en-US" b="0" i="0" dirty="0">
                <a:effectLst/>
                <a:latin typeface="Calibri "/>
              </a:rPr>
              <a:t>Each value of a </a:t>
            </a:r>
            <a:r>
              <a:rPr lang="en-US" b="1" i="1" u="none" strike="noStrike" dirty="0">
                <a:effectLst/>
                <a:latin typeface="Calibri "/>
              </a:rPr>
              <a:t>unique attribute</a:t>
            </a:r>
            <a:r>
              <a:rPr lang="en-US" b="0" i="0" dirty="0">
                <a:effectLst/>
                <a:latin typeface="Calibri "/>
              </a:rPr>
              <a:t> describes at most one entity instance</a:t>
            </a:r>
          </a:p>
          <a:p>
            <a:endParaRPr lang="en-US" dirty="0">
              <a:latin typeface="Calibri "/>
            </a:endParaRPr>
          </a:p>
          <a:p>
            <a:endParaRPr lang="en-US" dirty="0">
              <a:latin typeface="Calibri "/>
            </a:endParaRPr>
          </a:p>
          <a:p>
            <a:r>
              <a:rPr lang="en-US" dirty="0">
                <a:solidFill>
                  <a:srgbClr val="0D0D0D"/>
                </a:solidFill>
                <a:latin typeface="Calibri "/>
              </a:rPr>
              <a:t>A </a:t>
            </a:r>
            <a:r>
              <a:rPr lang="en-US" b="0" i="0" dirty="0">
                <a:solidFill>
                  <a:srgbClr val="0D0D0D"/>
                </a:solidFill>
                <a:effectLst/>
                <a:latin typeface="Calibri "/>
              </a:rPr>
              <a:t>group of attributes together can be unique, even if each attribute by itself isn't.</a:t>
            </a:r>
            <a:endParaRPr lang="en-US" dirty="0">
              <a:latin typeface="Calibri "/>
            </a:endParaRPr>
          </a:p>
          <a:p>
            <a:endParaRPr lang="en-US" dirty="0">
              <a:latin typeface="Calibri 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F006D5-1B2C-4B6B-94E3-8474E323E553}"/>
              </a:ext>
            </a:extLst>
          </p:cNvPr>
          <p:cNvSpPr txBox="1"/>
          <p:nvPr/>
        </p:nvSpPr>
        <p:spPr>
          <a:xfrm>
            <a:off x="2069546" y="2916500"/>
            <a:ext cx="4101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/>
              <a:t>: Each Student has </a:t>
            </a:r>
            <a:r>
              <a:rPr lang="en-US" dirty="0">
                <a:solidFill>
                  <a:srgbClr val="7030A0"/>
                </a:solidFill>
              </a:rPr>
              <a:t>one</a:t>
            </a:r>
            <a:r>
              <a:rPr lang="en-US" dirty="0"/>
              <a:t> </a:t>
            </a:r>
            <a:r>
              <a:rPr lang="en-US" dirty="0" err="1"/>
              <a:t>StudentID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62657B-0D84-4064-A571-45912C3652EB}"/>
              </a:ext>
            </a:extLst>
          </p:cNvPr>
          <p:cNvSpPr txBox="1"/>
          <p:nvPr/>
        </p:nvSpPr>
        <p:spPr>
          <a:xfrm>
            <a:off x="1792281" y="4727377"/>
            <a:ext cx="7072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/>
              <a:t>: Flavor, Size and Decoration they are not unique by them selves, </a:t>
            </a:r>
          </a:p>
          <a:p>
            <a:r>
              <a:rPr lang="en-US" dirty="0"/>
              <a:t>                 The combination of them is unique  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C61EF1-3635-408E-92A2-B680A0C98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6609" y="2168023"/>
            <a:ext cx="3705391" cy="1838582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E4B1001-FCD2-47D6-A70A-ED2288773648}"/>
              </a:ext>
            </a:extLst>
          </p:cNvPr>
          <p:cNvSpPr/>
          <p:nvPr/>
        </p:nvSpPr>
        <p:spPr>
          <a:xfrm>
            <a:off x="8462864" y="3219217"/>
            <a:ext cx="3606625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38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D7C13-6EDF-4587-BE78-1ACFB29BE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 "/>
              </a:rPr>
              <a:t>Unique is not singular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316C2E-1EA8-49C3-A636-E3BD522B8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613710" cy="4351338"/>
          </a:xfrm>
        </p:spPr>
        <p:txBody>
          <a:bodyPr/>
          <a:lstStyle/>
          <a:p>
            <a:pPr algn="l"/>
            <a:r>
              <a:rPr lang="en-US" b="0" i="0" dirty="0">
                <a:effectLst/>
                <a:latin typeface="Calibriti"/>
              </a:rPr>
              <a:t>Unique is not the same as a singular:</a:t>
            </a:r>
          </a:p>
          <a:p>
            <a:pPr lvl="1"/>
            <a:r>
              <a:rPr lang="en-US" b="0" i="0" dirty="0">
                <a:effectLst/>
                <a:latin typeface="Calibriti"/>
              </a:rPr>
              <a:t>A unique attribute has at most one entity instance for each attribute value.</a:t>
            </a:r>
          </a:p>
          <a:p>
            <a:pPr lvl="1"/>
            <a:endParaRPr lang="en-US" dirty="0">
              <a:latin typeface="Calibriti"/>
            </a:endParaRPr>
          </a:p>
          <a:p>
            <a:pPr marL="457200" lvl="1" indent="0">
              <a:buNone/>
            </a:pPr>
            <a:endParaRPr lang="en-US" b="0" i="0" dirty="0">
              <a:effectLst/>
              <a:latin typeface="Calibriti"/>
            </a:endParaRPr>
          </a:p>
          <a:p>
            <a:pPr lvl="1"/>
            <a:r>
              <a:rPr lang="en-US" b="0" i="0" dirty="0">
                <a:effectLst/>
                <a:latin typeface="Calibriti"/>
              </a:rPr>
              <a:t>A singular attribute has at most one attribute value for each entity instance.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1B5D8D-90E2-4FAE-A654-789B55AAF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8587" y="1825625"/>
            <a:ext cx="1705213" cy="16385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1DF361-CEA3-41E6-A018-5ACCE0A41DD4}"/>
              </a:ext>
            </a:extLst>
          </p:cNvPr>
          <p:cNvSpPr txBox="1"/>
          <p:nvPr/>
        </p:nvSpPr>
        <p:spPr>
          <a:xfrm>
            <a:off x="3487799" y="3094822"/>
            <a:ext cx="4101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/>
              <a:t>: Each Student has </a:t>
            </a:r>
            <a:r>
              <a:rPr lang="en-US" dirty="0">
                <a:solidFill>
                  <a:srgbClr val="7030A0"/>
                </a:solidFill>
              </a:rPr>
              <a:t>one</a:t>
            </a:r>
            <a:r>
              <a:rPr lang="en-US" dirty="0"/>
              <a:t> </a:t>
            </a:r>
            <a:r>
              <a:rPr lang="en-US" dirty="0" err="1"/>
              <a:t>StudentID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59B734-2906-436B-B12E-7EFFA689BEA4}"/>
              </a:ext>
            </a:extLst>
          </p:cNvPr>
          <p:cNvSpPr txBox="1"/>
          <p:nvPr/>
        </p:nvSpPr>
        <p:spPr>
          <a:xfrm>
            <a:off x="3487799" y="4929541"/>
            <a:ext cx="3050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/>
              <a:t>: People and eye color</a:t>
            </a:r>
          </a:p>
        </p:txBody>
      </p:sp>
    </p:spTree>
    <p:extLst>
      <p:ext uri="{BB962C8B-B14F-4D97-AF65-F5344CB8AC3E}">
        <p14:creationId xmlns:p14="http://schemas.microsoft.com/office/powerpoint/2010/main" val="424345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ject Jupyter - Wikipedia">
            <a:extLst>
              <a:ext uri="{FF2B5EF4-FFF2-40B4-BE49-F238E27FC236}">
                <a16:creationId xmlns:a16="http://schemas.microsoft.com/office/drawing/2014/main" id="{FBF0C2AB-C791-4EFE-9AFC-715387AC7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759" y="1847461"/>
            <a:ext cx="4777274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D596BB-20B6-4241-978C-6FC826E8B2CB}"/>
              </a:ext>
            </a:extLst>
          </p:cNvPr>
          <p:cNvSpPr txBox="1"/>
          <p:nvPr/>
        </p:nvSpPr>
        <p:spPr>
          <a:xfrm>
            <a:off x="632542" y="458137"/>
            <a:ext cx="6091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CH4 S3</a:t>
            </a:r>
          </a:p>
        </p:txBody>
      </p:sp>
    </p:spTree>
    <p:extLst>
      <p:ext uri="{BB962C8B-B14F-4D97-AF65-F5344CB8AC3E}">
        <p14:creationId xmlns:p14="http://schemas.microsoft.com/office/powerpoint/2010/main" val="10463790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8F031-0480-4273-BB5E-E45D5464A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 "/>
              </a:rPr>
              <a:t>Document Cardinality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A4E21-9AE5-4F85-9207-C9C9D00D6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7540690" cy="4351338"/>
          </a:xfrm>
        </p:spPr>
        <p:txBody>
          <a:bodyPr/>
          <a:lstStyle/>
          <a:p>
            <a:r>
              <a:rPr lang="en-US" dirty="0">
                <a:latin typeface="Calibri "/>
              </a:rPr>
              <a:t>Business Rules</a:t>
            </a:r>
            <a:endParaRPr lang="en-US" b="0" i="0" dirty="0">
              <a:effectLst/>
              <a:latin typeface="Calibri "/>
            </a:endParaRPr>
          </a:p>
          <a:p>
            <a:pPr lvl="1"/>
            <a:r>
              <a:rPr lang="en-US" b="0" i="0" dirty="0">
                <a:effectLst/>
                <a:latin typeface="Calibri "/>
              </a:rPr>
              <a:t>Relationship and attribute cardinality depends on business rules</a:t>
            </a:r>
            <a:r>
              <a:rPr lang="en-US" b="0" i="0" dirty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 lvl="1"/>
            <a:r>
              <a:rPr lang="en-US" b="0" i="0" dirty="0">
                <a:effectLst/>
                <a:latin typeface="Calibri "/>
              </a:rPr>
              <a:t>Designer looks for cardinality business rules in interviews and document review</a:t>
            </a:r>
          </a:p>
          <a:p>
            <a:r>
              <a:rPr lang="en-US" b="0" i="0" dirty="0">
                <a:effectLst/>
                <a:latin typeface="Calibri "/>
              </a:rPr>
              <a:t>Documenting cardinality</a:t>
            </a:r>
          </a:p>
          <a:p>
            <a:pPr lvl="1"/>
            <a:r>
              <a:rPr lang="en-US" b="0" i="0" dirty="0">
                <a:effectLst/>
                <a:latin typeface="Calibri "/>
              </a:rPr>
              <a:t>Cardinality does not always appear on ERD</a:t>
            </a:r>
          </a:p>
          <a:p>
            <a:pPr lvl="1"/>
            <a:r>
              <a:rPr lang="en-US" dirty="0">
                <a:latin typeface="Calibri "/>
              </a:rPr>
              <a:t>When we use software to create ERD we can hide and show cardinality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8A2F01-32EB-4591-9157-71C2B5EEA9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6609" y="2168023"/>
            <a:ext cx="3705391" cy="1838582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105E82F-B7FD-4D59-AC3B-B4478021F2D2}"/>
              </a:ext>
            </a:extLst>
          </p:cNvPr>
          <p:cNvSpPr/>
          <p:nvPr/>
        </p:nvSpPr>
        <p:spPr>
          <a:xfrm>
            <a:off x="8486609" y="3581728"/>
            <a:ext cx="3606625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228D3E-E48C-4967-872D-49FB2E75B1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0998" y="5005224"/>
            <a:ext cx="2705478" cy="11717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E3219EA-17EE-4B78-BAE2-24B7BCDF41D4}"/>
              </a:ext>
            </a:extLst>
          </p:cNvPr>
          <p:cNvSpPr txBox="1"/>
          <p:nvPr/>
        </p:nvSpPr>
        <p:spPr>
          <a:xfrm>
            <a:off x="6370475" y="4955495"/>
            <a:ext cx="26055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D0D0D"/>
                </a:solidFill>
                <a:effectLst/>
                <a:latin typeface="Söhne"/>
              </a:rPr>
              <a:t>R: Relationship Attribute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489928-2DC5-4C8B-ACBB-661C393A57AC}"/>
              </a:ext>
            </a:extLst>
          </p:cNvPr>
          <p:cNvSpPr txBox="1"/>
          <p:nvPr/>
        </p:nvSpPr>
        <p:spPr>
          <a:xfrm>
            <a:off x="6370475" y="5438384"/>
            <a:ext cx="33986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D0D0D"/>
                </a:solidFill>
                <a:effectLst/>
                <a:latin typeface="Söhne"/>
              </a:rPr>
              <a:t>P: Participation Constraints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5E392C-CCF9-4719-86E7-C7346D269D42}"/>
              </a:ext>
            </a:extLst>
          </p:cNvPr>
          <p:cNvSpPr txBox="1"/>
          <p:nvPr/>
        </p:nvSpPr>
        <p:spPr>
          <a:xfrm>
            <a:off x="6370475" y="5904385"/>
            <a:ext cx="33986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D0D0D"/>
                </a:solidFill>
                <a:effectLst/>
                <a:latin typeface="Söhne"/>
              </a:rPr>
              <a:t>U: Unique Relationship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88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8991B-6F8D-4D96-9A4F-0AD203AFB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dirty="0">
                <a:effectLst/>
                <a:latin typeface="Roboto" panose="02000000000000000000" pitchFamily="2" charset="0"/>
              </a:rPr>
              <a:t>Entity-Has-Attribute relationship</a:t>
            </a:r>
            <a:endParaRPr lang="en-US" dirty="0">
              <a:latin typeface="Calibri 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FD013-C2B9-4570-97DA-3AD19DB8F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4015" y="1956253"/>
            <a:ext cx="10515600" cy="4351338"/>
          </a:xfrm>
        </p:spPr>
        <p:txBody>
          <a:bodyPr/>
          <a:lstStyle/>
          <a:p>
            <a:r>
              <a:rPr lang="en-US" b="0" dirty="0">
                <a:effectLst/>
              </a:rPr>
              <a:t>Entities have an implicit relationship with their attributes</a:t>
            </a:r>
          </a:p>
          <a:p>
            <a:r>
              <a:rPr lang="en-US" dirty="0"/>
              <a:t>The Person entity has relationship with all its attributes </a:t>
            </a:r>
          </a:p>
          <a:p>
            <a:endParaRPr lang="en-US" b="0" dirty="0">
              <a:effectLst/>
            </a:endParaRPr>
          </a:p>
          <a:p>
            <a:endParaRPr lang="en-US" dirty="0"/>
          </a:p>
          <a:p>
            <a:endParaRPr lang="en-US" b="0" dirty="0">
              <a:effectLst/>
            </a:endParaRPr>
          </a:p>
          <a:p>
            <a:endParaRPr lang="en-US" dirty="0"/>
          </a:p>
          <a:p>
            <a:r>
              <a:rPr lang="en-US" b="0" dirty="0">
                <a:effectLst/>
              </a:rPr>
              <a:t>An attribute is unique when Entity is singular in this relationship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1A8BA31-6A4C-4650-A0FC-4F29780A33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51564"/>
              </p:ext>
            </p:extLst>
          </p:nvPr>
        </p:nvGraphicFramePr>
        <p:xfrm>
          <a:off x="3967583" y="2877058"/>
          <a:ext cx="179355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3551">
                  <a:extLst>
                    <a:ext uri="{9D8B030D-6E8A-4147-A177-3AD203B41FA5}">
                      <a16:colId xmlns:a16="http://schemas.microsoft.com/office/drawing/2014/main" val="5434758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Person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413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PersonID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536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PersonName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184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PersonAddresss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7306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32E626-CA56-44C6-AAC4-5AE865D804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728876"/>
              </p:ext>
            </p:extLst>
          </p:nvPr>
        </p:nvGraphicFramePr>
        <p:xfrm>
          <a:off x="4166636" y="5374640"/>
          <a:ext cx="179355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3551">
                  <a:extLst>
                    <a:ext uri="{9D8B030D-6E8A-4147-A177-3AD203B41FA5}">
                      <a16:colId xmlns:a16="http://schemas.microsoft.com/office/drawing/2014/main" val="5434758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413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SerialNumber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536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Model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184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Color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57306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0DBAD86-E0A2-4BFA-BA22-0B2728DB74BE}"/>
              </a:ext>
            </a:extLst>
          </p:cNvPr>
          <p:cNvSpPr txBox="1"/>
          <p:nvPr/>
        </p:nvSpPr>
        <p:spPr>
          <a:xfrm>
            <a:off x="6104031" y="5654655"/>
            <a:ext cx="609755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0D0D0D"/>
                </a:solidFill>
                <a:effectLst/>
              </a:rPr>
              <a:t>If </a:t>
            </a:r>
            <a:r>
              <a:rPr lang="en-US" sz="1400" b="0" i="0" dirty="0" err="1">
                <a:solidFill>
                  <a:srgbClr val="0D0D0D"/>
                </a:solidFill>
                <a:effectLst/>
              </a:rPr>
              <a:t>SerialNumber</a:t>
            </a:r>
            <a:r>
              <a:rPr lang="en-US" sz="1400" b="0" i="0" dirty="0">
                <a:solidFill>
                  <a:srgbClr val="0D0D0D"/>
                </a:solidFill>
                <a:effectLst/>
              </a:rPr>
              <a:t> is unique attribute for a Car entity in a singular relationship, it means each car has a different serial number. </a:t>
            </a:r>
          </a:p>
          <a:p>
            <a:r>
              <a:rPr lang="en-US" sz="1400" b="0" i="0" dirty="0">
                <a:solidFill>
                  <a:srgbClr val="0D0D0D"/>
                </a:solidFill>
                <a:effectLst/>
              </a:rPr>
              <a:t>No two cars share the same serial number.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833171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ject Jupyter - Wikipedia">
            <a:extLst>
              <a:ext uri="{FF2B5EF4-FFF2-40B4-BE49-F238E27FC236}">
                <a16:creationId xmlns:a16="http://schemas.microsoft.com/office/drawing/2014/main" id="{FBF0C2AB-C791-4EFE-9AFC-715387AC7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759" y="1847461"/>
            <a:ext cx="4777274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D596BB-20B6-4241-978C-6FC826E8B2CB}"/>
              </a:ext>
            </a:extLst>
          </p:cNvPr>
          <p:cNvSpPr txBox="1"/>
          <p:nvPr/>
        </p:nvSpPr>
        <p:spPr>
          <a:xfrm>
            <a:off x="302342" y="492004"/>
            <a:ext cx="6091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rgbClr val="37474F"/>
                </a:solidFill>
                <a:effectLst/>
                <a:latin typeface="Roboto" panose="02000000000000000000" pitchFamily="2" charset="0"/>
              </a:rPr>
              <a:t>CH4 S3</a:t>
            </a:r>
            <a:endParaRPr lang="en-US" b="0" i="0" dirty="0">
              <a:solidFill>
                <a:srgbClr val="37474F"/>
              </a:solidFill>
              <a:effectLst/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8214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61953-C5B4-46EE-AE4C-4558F1B62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865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Question</a:t>
            </a:r>
            <a:r>
              <a:rPr lang="en-US" dirty="0"/>
              <a:t>: Draw the ERD for the relationship below:</a:t>
            </a:r>
          </a:p>
          <a:p>
            <a:pPr lvl="1"/>
            <a:r>
              <a:rPr lang="en-US" dirty="0"/>
              <a:t>A movie can have zero or multiple DVD copies</a:t>
            </a:r>
          </a:p>
          <a:p>
            <a:pPr lvl="1"/>
            <a:r>
              <a:rPr lang="en-US" dirty="0"/>
              <a:t>Each DVD copy must belong to  only one movie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2F039B1-7BC2-455E-90CA-80B2B2889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Calibri "/>
              </a:rPr>
              <a:t>Practice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588D4-2889-49BD-9013-C85CA31B3D7C}"/>
              </a:ext>
            </a:extLst>
          </p:cNvPr>
          <p:cNvSpPr/>
          <p:nvPr/>
        </p:nvSpPr>
        <p:spPr>
          <a:xfrm>
            <a:off x="3816221" y="4012163"/>
            <a:ext cx="149289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Movie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1CA0F1-7D95-45DF-BF32-A00CA00EC220}"/>
              </a:ext>
            </a:extLst>
          </p:cNvPr>
          <p:cNvSpPr/>
          <p:nvPr/>
        </p:nvSpPr>
        <p:spPr>
          <a:xfrm>
            <a:off x="6882881" y="3894964"/>
            <a:ext cx="173860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DVD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E1B04F-C5B3-4147-BA1E-2129BD8900A9}"/>
              </a:ext>
            </a:extLst>
          </p:cNvPr>
          <p:cNvSpPr txBox="1"/>
          <p:nvPr/>
        </p:nvSpPr>
        <p:spPr>
          <a:xfrm>
            <a:off x="5560436" y="3894964"/>
            <a:ext cx="106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IsStocked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A83EFE9-5C0B-4655-8129-62CDB300301F}"/>
              </a:ext>
            </a:extLst>
          </p:cNvPr>
          <p:cNvSpPr/>
          <p:nvPr/>
        </p:nvSpPr>
        <p:spPr>
          <a:xfrm>
            <a:off x="3816221" y="2304880"/>
            <a:ext cx="2024742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12E0346-C2C7-48CB-B98D-67842F6331AB}"/>
              </a:ext>
            </a:extLst>
          </p:cNvPr>
          <p:cNvSpPr/>
          <p:nvPr/>
        </p:nvSpPr>
        <p:spPr>
          <a:xfrm>
            <a:off x="5462652" y="2715023"/>
            <a:ext cx="1180744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B0A1C2-2511-4BD3-ADEC-93D100927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9118" y="4249455"/>
            <a:ext cx="1559049" cy="2857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635A2AB-F865-44EC-8B10-75F09E9DDE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309116" y="4236541"/>
            <a:ext cx="1147667" cy="37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33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1" grpId="0"/>
      <p:bldP spid="12" grpId="0" animBg="1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61953-C5B4-46EE-AE4C-4558F1B62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865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Question</a:t>
            </a:r>
            <a:r>
              <a:rPr lang="en-US" dirty="0"/>
              <a:t>: Draw the ERD for the relationship below:</a:t>
            </a:r>
          </a:p>
          <a:p>
            <a:pPr lvl="1"/>
            <a:r>
              <a:rPr lang="en-US" dirty="0"/>
              <a:t>An employee can be assigned to zero or more projects</a:t>
            </a:r>
          </a:p>
          <a:p>
            <a:pPr lvl="1"/>
            <a:r>
              <a:rPr lang="en-US" dirty="0"/>
              <a:t>Each project must have at least one employee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2F039B1-7BC2-455E-90CA-80B2B2889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Calibri "/>
              </a:rPr>
              <a:t>Practice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588D4-2889-49BD-9013-C85CA31B3D7C}"/>
              </a:ext>
            </a:extLst>
          </p:cNvPr>
          <p:cNvSpPr/>
          <p:nvPr/>
        </p:nvSpPr>
        <p:spPr>
          <a:xfrm>
            <a:off x="3816221" y="4012163"/>
            <a:ext cx="149289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Employee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1CA0F1-7D95-45DF-BF32-A00CA00EC220}"/>
              </a:ext>
            </a:extLst>
          </p:cNvPr>
          <p:cNvSpPr/>
          <p:nvPr/>
        </p:nvSpPr>
        <p:spPr>
          <a:xfrm>
            <a:off x="6882881" y="3894964"/>
            <a:ext cx="173860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Project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E1B04F-C5B3-4147-BA1E-2129BD8900A9}"/>
              </a:ext>
            </a:extLst>
          </p:cNvPr>
          <p:cNvSpPr txBox="1"/>
          <p:nvPr/>
        </p:nvSpPr>
        <p:spPr>
          <a:xfrm>
            <a:off x="5560436" y="3894964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IsAssigned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A83EFE9-5C0B-4655-8129-62CDB300301F}"/>
              </a:ext>
            </a:extLst>
          </p:cNvPr>
          <p:cNvSpPr/>
          <p:nvPr/>
        </p:nvSpPr>
        <p:spPr>
          <a:xfrm>
            <a:off x="5631025" y="2241280"/>
            <a:ext cx="1618861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12E0346-C2C7-48CB-B98D-67842F6331AB}"/>
              </a:ext>
            </a:extLst>
          </p:cNvPr>
          <p:cNvSpPr/>
          <p:nvPr/>
        </p:nvSpPr>
        <p:spPr>
          <a:xfrm>
            <a:off x="4833257" y="2715023"/>
            <a:ext cx="1262743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B0A1C2-2511-4BD3-ADEC-93D100927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9118" y="4249455"/>
            <a:ext cx="1559049" cy="2857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B09AC00-4AE0-45CC-9774-A9061317A2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317648" y="4205856"/>
            <a:ext cx="871659" cy="46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2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1" grpId="0"/>
      <p:bldP spid="12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7A21E-01E1-402C-B940-6170B5E1C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en-US" dirty="0"/>
              <a:t>Analysis Steps: Discover Entities, relationships and attributes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CB97D-8601-4682-9EB2-4711DD9DE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906208" cy="4351338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b="1" u="sng" dirty="0"/>
              <a:t>Identify objects</a:t>
            </a:r>
          </a:p>
          <a:p>
            <a:pPr lvl="2"/>
            <a:r>
              <a:rPr lang="en-US" dirty="0"/>
              <a:t>What are the main objects or concepts involved in your database.</a:t>
            </a:r>
          </a:p>
          <a:p>
            <a:pPr lvl="1"/>
            <a:r>
              <a:rPr lang="en-US" b="1" u="sng" dirty="0"/>
              <a:t>Name your entities</a:t>
            </a:r>
          </a:p>
          <a:p>
            <a:pPr lvl="1"/>
            <a:r>
              <a:rPr lang="en-US" b="1" u="sng" dirty="0"/>
              <a:t>Document names and descriptions in Glossary</a:t>
            </a:r>
          </a:p>
          <a:p>
            <a:pPr lvl="1"/>
            <a:r>
              <a:rPr lang="en-US" b="1" u="sng" dirty="0"/>
              <a:t>Consider relationships </a:t>
            </a:r>
          </a:p>
          <a:p>
            <a:pPr lvl="2"/>
            <a:r>
              <a:rPr lang="en-US" dirty="0"/>
              <a:t>How these entities are related to each others </a:t>
            </a:r>
          </a:p>
          <a:p>
            <a:pPr lvl="1"/>
            <a:r>
              <a:rPr lang="en-US" b="1" u="sng" dirty="0"/>
              <a:t>Determine attributes</a:t>
            </a:r>
          </a:p>
          <a:p>
            <a:pPr lvl="2"/>
            <a:r>
              <a:rPr lang="en-US" dirty="0"/>
              <a:t>Identify characteristics or properties of each entity</a:t>
            </a:r>
          </a:p>
          <a:p>
            <a:pPr lvl="1"/>
            <a:r>
              <a:rPr lang="en-US" b="1" u="sng" dirty="0"/>
              <a:t>Refine and review</a:t>
            </a:r>
          </a:p>
          <a:p>
            <a:pPr lvl="2"/>
            <a:r>
              <a:rPr lang="en-US" dirty="0"/>
              <a:t>Ensure that each entity is distinct and represent am meaningful aspect of the subject matter.</a:t>
            </a:r>
          </a:p>
          <a:p>
            <a:pPr lvl="2"/>
            <a:r>
              <a:rPr lang="en-US" dirty="0"/>
              <a:t>A broad entity like item might me refined into specific ones like Book, CD, DVD</a:t>
            </a:r>
          </a:p>
          <a:p>
            <a:pPr lvl="1"/>
            <a:r>
              <a:rPr lang="en-US" b="1" u="sng" dirty="0"/>
              <a:t>Draw ERD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2CB70B-6DA6-4DB0-A475-50E417C41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6294" y="2767911"/>
            <a:ext cx="3934374" cy="197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D4AC02-58CF-45D5-8F80-E0FF9082F2F3}"/>
              </a:ext>
            </a:extLst>
          </p:cNvPr>
          <p:cNvSpPr txBox="1"/>
          <p:nvPr/>
        </p:nvSpPr>
        <p:spPr>
          <a:xfrm>
            <a:off x="9171274" y="2452895"/>
            <a:ext cx="2182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546E7A"/>
                </a:solidFill>
                <a:effectLst/>
                <a:latin typeface="Roboto" panose="02000000000000000000" pitchFamily="2" charset="0"/>
              </a:rPr>
              <a:t>Analysis steps</a:t>
            </a:r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9FD9BCF-3847-4755-B4CC-35ACC9342E40}"/>
              </a:ext>
            </a:extLst>
          </p:cNvPr>
          <p:cNvSpPr/>
          <p:nvPr/>
        </p:nvSpPr>
        <p:spPr>
          <a:xfrm>
            <a:off x="8259014" y="3234180"/>
            <a:ext cx="3688933" cy="389640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6679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30D45-F6A1-4007-942D-F2A170D57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ti"/>
              </a:rPr>
              <a:t>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DBDC2-385A-4B96-AE36-AAABE08BF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6963"/>
            <a:ext cx="10515600" cy="4351338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Question</a:t>
            </a:r>
            <a:r>
              <a:rPr lang="en-US" dirty="0"/>
              <a:t>: Extract the business roles from the ERD below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BE3200-4122-4475-9C9C-E4EB4CB87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6835" y="3024131"/>
            <a:ext cx="3743847" cy="8097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C51605-D897-42D7-85C5-D971F0F145D3}"/>
              </a:ext>
            </a:extLst>
          </p:cNvPr>
          <p:cNvSpPr txBox="1"/>
          <p:nvPr/>
        </p:nvSpPr>
        <p:spPr>
          <a:xfrm>
            <a:off x="2755840" y="4127707"/>
            <a:ext cx="65467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Answer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Each staff member manages </a:t>
            </a:r>
            <a:r>
              <a:rPr lang="en-US" dirty="0">
                <a:solidFill>
                  <a:srgbClr val="FF0000"/>
                </a:solidFill>
              </a:rPr>
              <a:t>zero</a:t>
            </a:r>
            <a:r>
              <a:rPr lang="en-US" dirty="0"/>
              <a:t> or </a:t>
            </a:r>
            <a:r>
              <a:rPr lang="en-US" dirty="0">
                <a:solidFill>
                  <a:srgbClr val="FF0000"/>
                </a:solidFill>
              </a:rPr>
              <a:t>more</a:t>
            </a:r>
            <a:r>
              <a:rPr lang="en-US" dirty="0"/>
              <a:t> branches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Each Branch </a:t>
            </a:r>
            <a:r>
              <a:rPr lang="en-US" dirty="0">
                <a:solidFill>
                  <a:srgbClr val="FF0000"/>
                </a:solidFill>
              </a:rPr>
              <a:t>must</a:t>
            </a:r>
            <a:r>
              <a:rPr lang="en-US" dirty="0"/>
              <a:t> me managed by </a:t>
            </a:r>
            <a:r>
              <a:rPr lang="en-US" dirty="0">
                <a:solidFill>
                  <a:srgbClr val="FF0000"/>
                </a:solidFill>
              </a:rPr>
              <a:t>only one </a:t>
            </a:r>
            <a:r>
              <a:rPr lang="en-US" dirty="0"/>
              <a:t>Staff member</a:t>
            </a:r>
          </a:p>
        </p:txBody>
      </p:sp>
    </p:spTree>
    <p:extLst>
      <p:ext uri="{BB962C8B-B14F-4D97-AF65-F5344CB8AC3E}">
        <p14:creationId xmlns:p14="http://schemas.microsoft.com/office/powerpoint/2010/main" val="234964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30D45-F6A1-4007-942D-F2A170D57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ti"/>
              </a:rPr>
              <a:t>Practice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DBDC2-385A-4B96-AE36-AAABE08BF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6963"/>
            <a:ext cx="10515600" cy="4351338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Question</a:t>
            </a:r>
            <a:r>
              <a:rPr lang="en-US" dirty="0"/>
              <a:t>: Extract the business roles from the ERD below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BE3200-4122-4475-9C9C-E4EB4CB87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6835" y="3024131"/>
            <a:ext cx="3743847" cy="8097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C51605-D897-42D7-85C5-D971F0F145D3}"/>
              </a:ext>
            </a:extLst>
          </p:cNvPr>
          <p:cNvSpPr txBox="1"/>
          <p:nvPr/>
        </p:nvSpPr>
        <p:spPr>
          <a:xfrm>
            <a:off x="2755840" y="4127707"/>
            <a:ext cx="65467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Answer</a:t>
            </a:r>
            <a:r>
              <a:rPr lang="en-US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Each staff member manages </a:t>
            </a:r>
            <a:r>
              <a:rPr lang="en-US" dirty="0">
                <a:solidFill>
                  <a:srgbClr val="FF0000"/>
                </a:solidFill>
              </a:rPr>
              <a:t>zero</a:t>
            </a:r>
            <a:r>
              <a:rPr lang="en-US" dirty="0"/>
              <a:t> or </a:t>
            </a:r>
            <a:r>
              <a:rPr lang="en-US" dirty="0">
                <a:solidFill>
                  <a:srgbClr val="FF0000"/>
                </a:solidFill>
              </a:rPr>
              <a:t>more</a:t>
            </a:r>
            <a:r>
              <a:rPr lang="en-US" dirty="0"/>
              <a:t> branches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Each Branch </a:t>
            </a:r>
            <a:r>
              <a:rPr lang="en-US" dirty="0">
                <a:solidFill>
                  <a:srgbClr val="FF0000"/>
                </a:solidFill>
              </a:rPr>
              <a:t>must</a:t>
            </a:r>
            <a:r>
              <a:rPr lang="en-US" dirty="0"/>
              <a:t> me managed by </a:t>
            </a:r>
            <a:r>
              <a:rPr lang="en-US" dirty="0">
                <a:solidFill>
                  <a:srgbClr val="FF0000"/>
                </a:solidFill>
              </a:rPr>
              <a:t>only one </a:t>
            </a:r>
            <a:r>
              <a:rPr lang="en-US" dirty="0"/>
              <a:t>Staff member</a:t>
            </a:r>
          </a:p>
        </p:txBody>
      </p:sp>
    </p:spTree>
    <p:extLst>
      <p:ext uri="{BB962C8B-B14F-4D97-AF65-F5344CB8AC3E}">
        <p14:creationId xmlns:p14="http://schemas.microsoft.com/office/powerpoint/2010/main" val="37822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82CB70B-6DA6-4DB0-A475-50E417C41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6276" y="2820499"/>
            <a:ext cx="3934374" cy="197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D4AC02-58CF-45D5-8F80-E0FF9082F2F3}"/>
              </a:ext>
            </a:extLst>
          </p:cNvPr>
          <p:cNvSpPr txBox="1"/>
          <p:nvPr/>
        </p:nvSpPr>
        <p:spPr>
          <a:xfrm>
            <a:off x="6782199" y="2451167"/>
            <a:ext cx="2182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546E7A"/>
                </a:solidFill>
                <a:effectLst/>
                <a:latin typeface="Roboto" panose="02000000000000000000" pitchFamily="2" charset="0"/>
              </a:rPr>
              <a:t>Analysis steps</a:t>
            </a:r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9FD9BCF-3847-4755-B4CC-35ACC9342E40}"/>
              </a:ext>
            </a:extLst>
          </p:cNvPr>
          <p:cNvSpPr/>
          <p:nvPr/>
        </p:nvSpPr>
        <p:spPr>
          <a:xfrm>
            <a:off x="6028996" y="3946850"/>
            <a:ext cx="3688933" cy="746448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91871F-C732-4189-A1C1-59E546CD98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3694" y="3308173"/>
            <a:ext cx="4004388" cy="996602"/>
          </a:xfrm>
        </p:spPr>
        <p:txBody>
          <a:bodyPr/>
          <a:lstStyle/>
          <a:p>
            <a:r>
              <a:rPr lang="en-US" dirty="0"/>
              <a:t>Next Week </a:t>
            </a:r>
          </a:p>
        </p:txBody>
      </p:sp>
    </p:spTree>
    <p:extLst>
      <p:ext uri="{BB962C8B-B14F-4D97-AF65-F5344CB8AC3E}">
        <p14:creationId xmlns:p14="http://schemas.microsoft.com/office/powerpoint/2010/main" val="3184984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roject Jupyter - Wikipedia">
            <a:extLst>
              <a:ext uri="{FF2B5EF4-FFF2-40B4-BE49-F238E27FC236}">
                <a16:creationId xmlns:a16="http://schemas.microsoft.com/office/drawing/2014/main" id="{FBF0C2AB-C791-4EFE-9AFC-715387AC7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759" y="1847461"/>
            <a:ext cx="4777274" cy="387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441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68294-BC8F-4BE0-97CD-03C6CDF01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Database design- Determine cardinality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7A6540-4F30-4D2D-815C-9BD9EE9729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4554" y="2503103"/>
            <a:ext cx="3934374" cy="197195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50377FD-4729-4A2B-A5F6-23C4E239D719}"/>
              </a:ext>
            </a:extLst>
          </p:cNvPr>
          <p:cNvSpPr txBox="1">
            <a:spLocks/>
          </p:cNvSpPr>
          <p:nvPr/>
        </p:nvSpPr>
        <p:spPr>
          <a:xfrm>
            <a:off x="1080796" y="1867949"/>
            <a:ext cx="5124061" cy="2807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dirty="0"/>
            </a:br>
            <a:r>
              <a:rPr lang="en-US" dirty="0">
                <a:latin typeface="Calibriti"/>
              </a:rPr>
              <a:t>1. Analysis</a:t>
            </a:r>
            <a:br>
              <a:rPr lang="en-US" dirty="0">
                <a:latin typeface="Calibriti"/>
              </a:rPr>
            </a:br>
            <a:r>
              <a:rPr lang="en-US" dirty="0">
                <a:latin typeface="Calibriti"/>
              </a:rPr>
              <a:t>2. Logical design</a:t>
            </a:r>
            <a:br>
              <a:rPr lang="en-US" dirty="0">
                <a:latin typeface="Calibriti"/>
              </a:rPr>
            </a:br>
            <a:r>
              <a:rPr lang="en-US" dirty="0">
                <a:latin typeface="Calibriti"/>
              </a:rPr>
              <a:t>3. Physical design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5E380FC-77EB-4F1D-8078-F3AB5BC38DE3}"/>
              </a:ext>
            </a:extLst>
          </p:cNvPr>
          <p:cNvSpPr/>
          <p:nvPr/>
        </p:nvSpPr>
        <p:spPr>
          <a:xfrm>
            <a:off x="934000" y="2708211"/>
            <a:ext cx="3688933" cy="563379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5B9FAD5-FDEC-4EF0-881E-B59AF6562A58}"/>
              </a:ext>
            </a:extLst>
          </p:cNvPr>
          <p:cNvSpPr/>
          <p:nvPr/>
        </p:nvSpPr>
        <p:spPr>
          <a:xfrm>
            <a:off x="7197754" y="3271591"/>
            <a:ext cx="3674378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72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7A21E-01E1-402C-B940-6170B5E1C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257" y="68973"/>
            <a:ext cx="10515600" cy="1325563"/>
          </a:xfrm>
        </p:spPr>
        <p:txBody>
          <a:bodyPr/>
          <a:lstStyle/>
          <a:p>
            <a:r>
              <a:rPr lang="en-US" dirty="0">
                <a:latin typeface="+mn-lt"/>
              </a:rPr>
              <a:t>Determine cardinality: Maxima and Minima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CB97D-8601-4682-9EB2-4711DD9DE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72673" y="1253331"/>
            <a:ext cx="8331686" cy="5194122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Cardinality: describing the number of things in a relationship.</a:t>
            </a:r>
          </a:p>
          <a:p>
            <a:pPr lvl="2"/>
            <a:r>
              <a:rPr lang="en-US" b="1" u="sng" dirty="0"/>
              <a:t>Maximum cardinality</a:t>
            </a:r>
          </a:p>
          <a:p>
            <a:pPr lvl="3"/>
            <a:r>
              <a:rPr lang="en-US" dirty="0"/>
              <a:t>Maximum number of instances one thing can be related to other</a:t>
            </a:r>
          </a:p>
          <a:p>
            <a:pPr lvl="3"/>
            <a:r>
              <a:rPr lang="en-US" dirty="0"/>
              <a:t>one </a:t>
            </a:r>
          </a:p>
          <a:p>
            <a:pPr marL="1371600" lvl="3" indent="0">
              <a:buNone/>
            </a:pPr>
            <a:endParaRPr lang="en-US" dirty="0"/>
          </a:p>
          <a:p>
            <a:pPr lvl="3"/>
            <a:r>
              <a:rPr lang="en-US" dirty="0"/>
              <a:t> many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lvl="2"/>
            <a:r>
              <a:rPr lang="en-US" b="1" u="sng" dirty="0"/>
              <a:t>Minimum cardinality</a:t>
            </a:r>
          </a:p>
          <a:p>
            <a:pPr lvl="3"/>
            <a:r>
              <a:rPr lang="en-US" dirty="0"/>
              <a:t>Minimum number of instances one thing must be related to others</a:t>
            </a:r>
          </a:p>
          <a:p>
            <a:pPr lvl="3"/>
            <a:r>
              <a:rPr lang="en-US" dirty="0"/>
              <a:t>zero </a:t>
            </a:r>
          </a:p>
          <a:p>
            <a:pPr lvl="3"/>
            <a:endParaRPr lang="en-US" dirty="0"/>
          </a:p>
          <a:p>
            <a:pPr marL="1371600" lvl="3" indent="0">
              <a:buNone/>
            </a:pPr>
            <a:endParaRPr lang="en-US" dirty="0"/>
          </a:p>
          <a:p>
            <a:pPr lvl="3"/>
            <a:r>
              <a:rPr lang="en-US" dirty="0"/>
              <a:t>one</a:t>
            </a:r>
          </a:p>
          <a:p>
            <a:pPr lvl="2"/>
            <a:endParaRPr lang="en-US" dirty="0"/>
          </a:p>
          <a:p>
            <a:pPr lvl="3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E09F9D-885E-47A1-8FD6-A111A8E308D6}"/>
              </a:ext>
            </a:extLst>
          </p:cNvPr>
          <p:cNvSpPr txBox="1"/>
          <p:nvPr/>
        </p:nvSpPr>
        <p:spPr>
          <a:xfrm>
            <a:off x="1939984" y="3638723"/>
            <a:ext cx="4306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/>
              <a:t>: A teacher can have </a:t>
            </a:r>
            <a:r>
              <a:rPr lang="en-US" dirty="0">
                <a:solidFill>
                  <a:srgbClr val="7030A0"/>
                </a:solidFill>
              </a:rPr>
              <a:t>many</a:t>
            </a:r>
            <a:r>
              <a:rPr lang="en-US" dirty="0"/>
              <a:t> students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BEF4A7-325B-45F9-9EDD-CFC4B718C793}"/>
              </a:ext>
            </a:extLst>
          </p:cNvPr>
          <p:cNvSpPr txBox="1"/>
          <p:nvPr/>
        </p:nvSpPr>
        <p:spPr>
          <a:xfrm>
            <a:off x="2006460" y="2849945"/>
            <a:ext cx="4315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/>
              <a:t>: Each book has </a:t>
            </a:r>
            <a:r>
              <a:rPr lang="en-US" dirty="0">
                <a:solidFill>
                  <a:srgbClr val="7030A0"/>
                </a:solidFill>
              </a:rPr>
              <a:t>one</a:t>
            </a:r>
            <a:r>
              <a:rPr lang="en-US" dirty="0"/>
              <a:t> primary author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865E4A-BB46-4104-99D5-6A1DDABB5D05}"/>
              </a:ext>
            </a:extLst>
          </p:cNvPr>
          <p:cNvSpPr txBox="1"/>
          <p:nvPr/>
        </p:nvSpPr>
        <p:spPr>
          <a:xfrm>
            <a:off x="2192265" y="6067576"/>
            <a:ext cx="5453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/>
              <a:t>: A department must have at </a:t>
            </a:r>
            <a:r>
              <a:rPr lang="en-US" dirty="0">
                <a:solidFill>
                  <a:srgbClr val="7030A0"/>
                </a:solidFill>
              </a:rPr>
              <a:t>least </a:t>
            </a:r>
            <a:r>
              <a:rPr lang="en-US" dirty="0"/>
              <a:t>one manager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F691DE-34C4-4F75-BBC3-AB0E935B9A54}"/>
              </a:ext>
            </a:extLst>
          </p:cNvPr>
          <p:cNvSpPr txBox="1"/>
          <p:nvPr/>
        </p:nvSpPr>
        <p:spPr>
          <a:xfrm>
            <a:off x="2192265" y="5114700"/>
            <a:ext cx="3801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/>
              <a:t>: A user may have zero picture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D9298CE-37D3-4CD6-AEA7-F0A7BB133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9308" y="2578894"/>
            <a:ext cx="4953691" cy="1838582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0B27E58-A3CD-4BF1-9072-59830800DC49}"/>
              </a:ext>
            </a:extLst>
          </p:cNvPr>
          <p:cNvSpPr/>
          <p:nvPr/>
        </p:nvSpPr>
        <p:spPr>
          <a:xfrm>
            <a:off x="7159308" y="2908608"/>
            <a:ext cx="3796714" cy="419566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464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3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A0D0C-B3BF-4FC5-A513-B290E1650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3009"/>
            <a:ext cx="10515600" cy="1325563"/>
          </a:xfrm>
        </p:spPr>
        <p:txBody>
          <a:bodyPr/>
          <a:lstStyle/>
          <a:p>
            <a:r>
              <a:rPr lang="en-US" dirty="0">
                <a:latin typeface="Calibri "/>
              </a:rPr>
              <a:t>Determine cardinality- Maxima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0D40A-4DE8-44AE-833C-77AD1CD75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lnSpcReduction="10000"/>
          </a:bodyPr>
          <a:lstStyle/>
          <a:p>
            <a:r>
              <a:rPr lang="en-US" b="1" i="0" u="sng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</a:rPr>
              <a:t>Maximum of one </a:t>
            </a:r>
          </a:p>
          <a:p>
            <a:pPr lvl="1"/>
            <a:r>
              <a:rPr lang="en-US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</a:rPr>
              <a:t>A related entity is </a:t>
            </a:r>
            <a:r>
              <a:rPr lang="en-US" b="1" i="1" u="none" strike="noStrike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</a:rPr>
              <a:t>singular</a:t>
            </a:r>
            <a:r>
              <a:rPr lang="en-US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</a:rPr>
              <a:t> when the maximum is one</a:t>
            </a:r>
          </a:p>
          <a:p>
            <a:pPr lvl="1"/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Roboto" panose="02000000000000000000" pitchFamily="2" charset="0"/>
            </a:endParaRPr>
          </a:p>
          <a:p>
            <a:pPr lvl="1"/>
            <a:endParaRPr lang="en-US" b="0" i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Roboto" panose="02000000000000000000" pitchFamily="2" charset="0"/>
            </a:endParaRP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</a:rPr>
              <a:t>On ERD shown as short bar across the relationship</a:t>
            </a:r>
            <a:endParaRPr lang="en-US" b="0" i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Roboto" panose="02000000000000000000" pitchFamily="2" charset="0"/>
            </a:endParaRPr>
          </a:p>
          <a:p>
            <a:pPr marL="457200" lvl="1" indent="0"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Maximum of many</a:t>
            </a:r>
          </a:p>
          <a:p>
            <a:pPr lvl="1"/>
            <a:r>
              <a:rPr lang="en-US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</a:rPr>
              <a:t>A related entity is </a:t>
            </a:r>
            <a:r>
              <a:rPr lang="en-US" b="1" i="1" u="none" strike="noStrike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</a:rPr>
              <a:t>plural</a:t>
            </a:r>
            <a:r>
              <a:rPr lang="en-US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</a:rPr>
              <a:t> when the maximum is many</a:t>
            </a:r>
          </a:p>
          <a:p>
            <a:pPr marL="457200" lvl="1" indent="0">
              <a:buNone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 ERD shown as three short lines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4C0305-7F33-4DA9-9BCF-46AC815FC7CB}"/>
              </a:ext>
            </a:extLst>
          </p:cNvPr>
          <p:cNvSpPr txBox="1"/>
          <p:nvPr/>
        </p:nvSpPr>
        <p:spPr>
          <a:xfrm>
            <a:off x="2618940" y="5156145"/>
            <a:ext cx="4306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/>
              <a:t>: A teacher can have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many</a:t>
            </a:r>
            <a:r>
              <a:rPr lang="en-US" dirty="0"/>
              <a:t> </a:t>
            </a:r>
            <a:r>
              <a:rPr lang="en-US" dirty="0">
                <a:solidFill>
                  <a:srgbClr val="7030A0"/>
                </a:solidFill>
              </a:rPr>
              <a:t>students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5E5D0B-6B3D-4B2B-BC39-F6E4C7002157}"/>
              </a:ext>
            </a:extLst>
          </p:cNvPr>
          <p:cNvSpPr txBox="1"/>
          <p:nvPr/>
        </p:nvSpPr>
        <p:spPr>
          <a:xfrm>
            <a:off x="2618940" y="2747707"/>
            <a:ext cx="4768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Example</a:t>
            </a:r>
            <a:r>
              <a:rPr lang="en-US" dirty="0"/>
              <a:t>: Each book has only one primary </a:t>
            </a:r>
            <a:r>
              <a:rPr lang="en-US" dirty="0">
                <a:solidFill>
                  <a:srgbClr val="7030A0"/>
                </a:solidFill>
              </a:rPr>
              <a:t>author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013925-ED66-40DE-A526-511D32DD9C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1740" y="3347207"/>
            <a:ext cx="922788" cy="13032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4614CB-9FEA-4A91-9C0E-131C5A308152}"/>
              </a:ext>
            </a:extLst>
          </p:cNvPr>
          <p:cNvSpPr txBox="1"/>
          <p:nvPr/>
        </p:nvSpPr>
        <p:spPr>
          <a:xfrm>
            <a:off x="9957733" y="3027604"/>
            <a:ext cx="194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Maximum of many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15D512-4729-4973-A079-388E93C587F9}"/>
              </a:ext>
            </a:extLst>
          </p:cNvPr>
          <p:cNvSpPr txBox="1"/>
          <p:nvPr/>
        </p:nvSpPr>
        <p:spPr>
          <a:xfrm>
            <a:off x="10143689" y="4549186"/>
            <a:ext cx="1790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Maximum of one</a:t>
            </a:r>
          </a:p>
        </p:txBody>
      </p:sp>
    </p:spTree>
    <p:extLst>
      <p:ext uri="{BB962C8B-B14F-4D97-AF65-F5344CB8AC3E}">
        <p14:creationId xmlns:p14="http://schemas.microsoft.com/office/powerpoint/2010/main" val="262039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>
            <a:extLst>
              <a:ext uri="{FF2B5EF4-FFF2-40B4-BE49-F238E27FC236}">
                <a16:creationId xmlns:a16="http://schemas.microsoft.com/office/drawing/2014/main" id="{F67A4278-C794-458B-B8FC-13ED18B14542}"/>
              </a:ext>
            </a:extLst>
          </p:cNvPr>
          <p:cNvSpPr/>
          <p:nvPr/>
        </p:nvSpPr>
        <p:spPr>
          <a:xfrm>
            <a:off x="5358879" y="4255920"/>
            <a:ext cx="466531" cy="544659"/>
          </a:xfrm>
          <a:prstGeom prst="ellipse">
            <a:avLst/>
          </a:prstGeom>
          <a:solidFill>
            <a:schemeClr val="bg1"/>
          </a:solidFill>
          <a:ln w="349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7397E8D-2510-445A-84B0-57AE0AC8E73E}"/>
              </a:ext>
            </a:extLst>
          </p:cNvPr>
          <p:cNvSpPr/>
          <p:nvPr/>
        </p:nvSpPr>
        <p:spPr>
          <a:xfrm>
            <a:off x="6335485" y="4196829"/>
            <a:ext cx="466531" cy="544659"/>
          </a:xfrm>
          <a:prstGeom prst="ellipse">
            <a:avLst/>
          </a:prstGeom>
          <a:solidFill>
            <a:schemeClr val="bg1"/>
          </a:solidFill>
          <a:ln w="3492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61953-C5B4-46EE-AE4C-4558F1B62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865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Question</a:t>
            </a:r>
            <a:r>
              <a:rPr lang="en-US" dirty="0"/>
              <a:t>: Draw the ERD for the relationship below:</a:t>
            </a:r>
          </a:p>
          <a:p>
            <a:pPr lvl="1"/>
            <a:r>
              <a:rPr lang="en-US" dirty="0"/>
              <a:t>Each employee is assigned to a parking spot</a:t>
            </a:r>
          </a:p>
          <a:p>
            <a:pPr lvl="1"/>
            <a:r>
              <a:rPr lang="en-US" dirty="0"/>
              <a:t>Each parking is assigned to one employee only</a:t>
            </a:r>
          </a:p>
          <a:p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2F039B1-7BC2-455E-90CA-80B2B2889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Calibri "/>
              </a:rPr>
              <a:t>Determine cardinality- Maxima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588D4-2889-49BD-9013-C85CA31B3D7C}"/>
              </a:ext>
            </a:extLst>
          </p:cNvPr>
          <p:cNvSpPr/>
          <p:nvPr/>
        </p:nvSpPr>
        <p:spPr>
          <a:xfrm>
            <a:off x="3816221" y="4012163"/>
            <a:ext cx="149289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Employee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1CA0F1-7D95-45DF-BF32-A00CA00EC220}"/>
              </a:ext>
            </a:extLst>
          </p:cNvPr>
          <p:cNvSpPr/>
          <p:nvPr/>
        </p:nvSpPr>
        <p:spPr>
          <a:xfrm>
            <a:off x="6882883" y="4012163"/>
            <a:ext cx="149289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ParkingSpot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E1B04F-C5B3-4147-BA1E-2129BD8900A9}"/>
              </a:ext>
            </a:extLst>
          </p:cNvPr>
          <p:cNvSpPr txBox="1"/>
          <p:nvPr/>
        </p:nvSpPr>
        <p:spPr>
          <a:xfrm>
            <a:off x="5513148" y="4012163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IsAssigned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E36C58C-8270-4FF9-B4E7-3204031A890C}"/>
              </a:ext>
            </a:extLst>
          </p:cNvPr>
          <p:cNvCxnSpPr/>
          <p:nvPr/>
        </p:nvCxnSpPr>
        <p:spPr>
          <a:xfrm>
            <a:off x="6606073" y="4372164"/>
            <a:ext cx="0" cy="24648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FDD7BDB-F52F-478D-961A-68146AEB2AEA}"/>
              </a:ext>
            </a:extLst>
          </p:cNvPr>
          <p:cNvCxnSpPr/>
          <p:nvPr/>
        </p:nvCxnSpPr>
        <p:spPr>
          <a:xfrm>
            <a:off x="5573487" y="4365941"/>
            <a:ext cx="0" cy="24648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5A50155-1D99-4138-8A81-D0A5C4FE1A0C}"/>
              </a:ext>
            </a:extLst>
          </p:cNvPr>
          <p:cNvSpPr txBox="1"/>
          <p:nvPr/>
        </p:nvSpPr>
        <p:spPr>
          <a:xfrm>
            <a:off x="5812971" y="4859299"/>
            <a:ext cx="456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Each Employee is Assigned to one parking spot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650864-D6AE-4C5E-ACD5-784917B86804}"/>
              </a:ext>
            </a:extLst>
          </p:cNvPr>
          <p:cNvSpPr txBox="1"/>
          <p:nvPr/>
        </p:nvSpPr>
        <p:spPr>
          <a:xfrm>
            <a:off x="4521840" y="3675298"/>
            <a:ext cx="4401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Each parking lot is Assigned to one Employee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BA6CD3A-99C0-4A91-8605-6759CDDD38CA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5309119" y="4469363"/>
            <a:ext cx="157376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3755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5" grpId="0" animBg="1"/>
      <p:bldP spid="7" grpId="0" animBg="1"/>
      <p:bldP spid="11" grpId="0"/>
      <p:bldP spid="17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61953-C5B4-46EE-AE4C-4558F1B62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865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Question</a:t>
            </a:r>
            <a:r>
              <a:rPr lang="en-US" dirty="0"/>
              <a:t>: Draw the ERD for the relationship below:</a:t>
            </a:r>
          </a:p>
          <a:p>
            <a:pPr lvl="1"/>
            <a:r>
              <a:rPr lang="en-US" dirty="0"/>
              <a:t>A product line contains many products</a:t>
            </a:r>
          </a:p>
          <a:p>
            <a:pPr lvl="1"/>
            <a:r>
              <a:rPr lang="en-US" dirty="0"/>
              <a:t>A product belongs to only one product line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2F039B1-7BC2-455E-90CA-80B2B2889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Calibri "/>
              </a:rPr>
              <a:t>Determine cardinality- Maxima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588D4-2889-49BD-9013-C85CA31B3D7C}"/>
              </a:ext>
            </a:extLst>
          </p:cNvPr>
          <p:cNvSpPr/>
          <p:nvPr/>
        </p:nvSpPr>
        <p:spPr>
          <a:xfrm>
            <a:off x="3816221" y="4012163"/>
            <a:ext cx="149289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Product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1CA0F1-7D95-45DF-BF32-A00CA00EC220}"/>
              </a:ext>
            </a:extLst>
          </p:cNvPr>
          <p:cNvSpPr/>
          <p:nvPr/>
        </p:nvSpPr>
        <p:spPr>
          <a:xfrm>
            <a:off x="6882883" y="4012163"/>
            <a:ext cx="149289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ProductLine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E1B04F-C5B3-4147-BA1E-2129BD8900A9}"/>
              </a:ext>
            </a:extLst>
          </p:cNvPr>
          <p:cNvSpPr txBox="1"/>
          <p:nvPr/>
        </p:nvSpPr>
        <p:spPr>
          <a:xfrm>
            <a:off x="5513148" y="4012163"/>
            <a:ext cx="1051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Contains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FDD7BDB-F52F-478D-961A-68146AEB2AEA}"/>
              </a:ext>
            </a:extLst>
          </p:cNvPr>
          <p:cNvCxnSpPr>
            <a:cxnSpLocks/>
          </p:cNvCxnSpPr>
          <p:nvPr/>
        </p:nvCxnSpPr>
        <p:spPr>
          <a:xfrm>
            <a:off x="5309119" y="4236098"/>
            <a:ext cx="204029" cy="23326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BA6CD3A-99C0-4A91-8605-6759CDDD38CA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5309119" y="4469363"/>
            <a:ext cx="157376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0043E80-FD63-4764-912E-A5C82A9D596A}"/>
              </a:ext>
            </a:extLst>
          </p:cNvPr>
          <p:cNvCxnSpPr>
            <a:cxnSpLocks/>
          </p:cNvCxnSpPr>
          <p:nvPr/>
        </p:nvCxnSpPr>
        <p:spPr>
          <a:xfrm flipH="1">
            <a:off x="5309119" y="4469363"/>
            <a:ext cx="204029" cy="18661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7A2A4C7-1012-42CD-8146-E4F31E733153}"/>
              </a:ext>
            </a:extLst>
          </p:cNvPr>
          <p:cNvCxnSpPr>
            <a:cxnSpLocks/>
          </p:cNvCxnSpPr>
          <p:nvPr/>
        </p:nvCxnSpPr>
        <p:spPr>
          <a:xfrm>
            <a:off x="6798129" y="4352730"/>
            <a:ext cx="3888" cy="2099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2951</TotalTime>
  <Words>1258</Words>
  <Application>Microsoft Office PowerPoint</Application>
  <PresentationFormat>Widescreen</PresentationFormat>
  <Paragraphs>238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Calibri </vt:lpstr>
      <vt:lpstr>Calibri Light</vt:lpstr>
      <vt:lpstr>Calibriti</vt:lpstr>
      <vt:lpstr>Roboto</vt:lpstr>
      <vt:lpstr>Söhne</vt:lpstr>
      <vt:lpstr>Office Theme</vt:lpstr>
      <vt:lpstr>Database design</vt:lpstr>
      <vt:lpstr> 1. Analysis 2. Logical design 3. Physical design</vt:lpstr>
      <vt:lpstr>Analysis Steps: Discover Entities, relationships and attributes</vt:lpstr>
      <vt:lpstr>PowerPoint Presentation</vt:lpstr>
      <vt:lpstr>Database design- Determine cardinality</vt:lpstr>
      <vt:lpstr>Determine cardinality: Maxima and Minima</vt:lpstr>
      <vt:lpstr>Determine cardinality- Maxima</vt:lpstr>
      <vt:lpstr>Determine cardinality- Maxima</vt:lpstr>
      <vt:lpstr>Determine cardinality- Maxima</vt:lpstr>
      <vt:lpstr>Determine cardinality- Maxima</vt:lpstr>
      <vt:lpstr>Determine cardinality: Maxima</vt:lpstr>
      <vt:lpstr>Determine cardinality- Minima</vt:lpstr>
      <vt:lpstr>Determine cardinality- Minima</vt:lpstr>
      <vt:lpstr>Maxima and Minima on The ER</vt:lpstr>
      <vt:lpstr>Determine cardinality- Maxima and Minima </vt:lpstr>
      <vt:lpstr>Determine cardinality- Maxima and Minima </vt:lpstr>
      <vt:lpstr>Determine cardinality- Maxima and Minima </vt:lpstr>
      <vt:lpstr>Determine cardinality: Maxima and Minima</vt:lpstr>
      <vt:lpstr>PowerPoint Presentation</vt:lpstr>
      <vt:lpstr>Attribute Maxima and Minima</vt:lpstr>
      <vt:lpstr>PowerPoint Presentation</vt:lpstr>
      <vt:lpstr>Identify Unique Attribute</vt:lpstr>
      <vt:lpstr>Unique is not singular </vt:lpstr>
      <vt:lpstr>PowerPoint Presentation</vt:lpstr>
      <vt:lpstr>Document Cardinality</vt:lpstr>
      <vt:lpstr>Entity-Has-Attribute relationship</vt:lpstr>
      <vt:lpstr>PowerPoint Presentation</vt:lpstr>
      <vt:lpstr>Practice </vt:lpstr>
      <vt:lpstr>Practice</vt:lpstr>
      <vt:lpstr>Practice</vt:lpstr>
      <vt:lpstr>Practice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Nareman</dc:creator>
  <cp:lastModifiedBy>Hamdan, Nareman Ali - hamdanna</cp:lastModifiedBy>
  <cp:revision>49</cp:revision>
  <dcterms:created xsi:type="dcterms:W3CDTF">2024-02-26T22:23:21Z</dcterms:created>
  <dcterms:modified xsi:type="dcterms:W3CDTF">2024-02-29T20:39:51Z</dcterms:modified>
</cp:coreProperties>
</file>