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5" r:id="rId3"/>
    <p:sldId id="285" r:id="rId4"/>
    <p:sldId id="286" r:id="rId5"/>
    <p:sldId id="290" r:id="rId6"/>
    <p:sldId id="333" r:id="rId7"/>
    <p:sldId id="334" r:id="rId8"/>
    <p:sldId id="336" r:id="rId9"/>
    <p:sldId id="331" r:id="rId10"/>
    <p:sldId id="337" r:id="rId11"/>
    <p:sldId id="339" r:id="rId12"/>
    <p:sldId id="340" r:id="rId13"/>
    <p:sldId id="341" r:id="rId14"/>
    <p:sldId id="342" r:id="rId15"/>
    <p:sldId id="343" r:id="rId16"/>
    <p:sldId id="344" r:id="rId17"/>
    <p:sldId id="338" r:id="rId18"/>
    <p:sldId id="283" r:id="rId19"/>
    <p:sldId id="350" r:id="rId20"/>
    <p:sldId id="345" r:id="rId21"/>
    <p:sldId id="346" r:id="rId22"/>
    <p:sldId id="347" r:id="rId23"/>
    <p:sldId id="348" r:id="rId24"/>
    <p:sldId id="34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FBF6A-A930-40E8-B515-8CDE8CEBB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D4AC7F-A987-4D4D-84F2-5774655F6D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95B6E-FF6C-42E1-9F32-298FC62A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8CE93-E6F5-442F-B306-642DD9358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B5DFD-4C76-44E3-B51B-A9BD6289C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17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D4F98-7499-4C43-A197-03FA114DA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828366-5C48-45D3-BB66-A71C040441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838C3-9B6B-45CE-8B70-A8A126216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DCA96-8E82-460A-9D6A-CFD26DFCC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A8F9C-C97D-4B52-9112-F23ACDF2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7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51FEB1-8B54-4980-9CED-554F85FEA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3BBA3E-CEB9-41BA-A269-9D77353D13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2DE1B-AB4C-46A8-ADDA-8BB5D8B73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DF15F-9067-4A10-8FC9-F44322732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F2560-3111-49CA-B5A9-3EC57CA94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1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7B6E3-D9F7-4F95-9ADC-ACB8BCF7A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CB116-C602-4DDE-92CA-6335728CC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256A9-3745-457A-87D0-2B35E717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48387-666B-4215-B593-40022561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E9F08-E161-47AD-92AA-B778C9A5D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1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2A74-8F9E-4C8F-BFC2-4AA6256B2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34C7D-DE50-4BBE-BDBC-BE5CF812F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7A0FF-8C59-4701-82FB-96192E2A9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E90FD-3413-4FA4-9759-0BA42BD05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22BBA-2FDA-421B-A4F9-CD28F6C1B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9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AF8E1-D67F-486A-B191-A1C359579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01AED-95B5-48D7-8119-AD625A820B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4216A0-7B2B-4378-98E1-22304A66EF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753A71-60A3-4770-8B20-C7BB55075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3C0E4A-A88D-4CB5-9475-B26383AC5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3708F-48B1-441F-9E8E-5B05A9BCE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04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212D5-0975-4EF7-8EA2-7393C5761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943B4-9CD5-40DB-9C82-5429ADC482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B05E5-0358-4002-A512-F2471272D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BB5F77-33FF-4E07-AC98-66F9242B0F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BF7518-8AA0-4124-B749-59E47143C3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05DA23-0556-4C76-AE77-B7C5A8A77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B633A9-21E9-4BCF-922B-5A550B983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856A5A-718B-40E6-8D25-EC6EF9B9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1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0F48B-F0E0-48D3-B14A-17E0C90B0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3AF022-598D-4D04-B371-E537856E9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A24373-9BEC-41CB-A2F6-167119A23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F9C35-FA85-4D7D-88E8-9DC9D6EEA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6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00A991-A747-4E07-B3BC-41AA6A866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5329E-E735-4457-B596-C4258F2B0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E4D0A3-F39D-4F21-ADC6-BBC0050AB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87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9FE17-3808-4C27-9864-BCFFA4DBB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E0262-C55A-4D70-8FD7-56F49930F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D1664-D8EA-4B11-B7F5-04E557BF0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D9A360-A1FC-458A-A036-1EFBB9235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3E565-E600-4261-A944-037A7FAA1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FED86-E7D6-4AE4-A751-4016F84A0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3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778DA-8B0C-4D01-B62E-8AC336A5A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6E5BB9-54F2-4F79-B44A-A58E722977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CBC88-B091-4983-BF96-45429D057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8F595-8040-4D65-B337-B6DB78328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A59ED3-D343-4EAC-8B3C-F131BCF4F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07CC0F-3ADC-4CD8-9D62-BDAE24F2E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62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7BC989-62CA-497F-BE74-A80F8E864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1C3AB-C7F0-40CF-B28C-7FB144F03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FADF2-7450-41DA-A161-BF2D5D5111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B45A8-8A8A-4620-BA82-3E0DFB703096}" type="datetimeFigureOut">
              <a:rPr lang="en-US" smtClean="0"/>
              <a:t>2/28/2024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81019-6633-4645-ADD0-03FCAAC999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28BDA-1BAC-4ED7-A82F-A5CE8B4569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1ED0B-4573-4183-B8CA-C266A54FB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0EE5D-2930-43AD-9BB6-FDABAAE6C6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Database Design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556668-253C-4EEF-A218-F4DD1D227C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CH4  Section 4-6 </a:t>
            </a:r>
          </a:p>
        </p:txBody>
      </p:sp>
    </p:spTree>
    <p:extLst>
      <p:ext uri="{BB962C8B-B14F-4D97-AF65-F5344CB8AC3E}">
        <p14:creationId xmlns:p14="http://schemas.microsoft.com/office/powerpoint/2010/main" val="1587456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52F984C-3432-4EF0-A63A-EA2CA5298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6929" y="3072426"/>
            <a:ext cx="3934374" cy="19719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5197E3-4555-4DC9-AFD8-9D3155EDD96C}"/>
              </a:ext>
            </a:extLst>
          </p:cNvPr>
          <p:cNvSpPr txBox="1"/>
          <p:nvPr/>
        </p:nvSpPr>
        <p:spPr>
          <a:xfrm>
            <a:off x="9171274" y="2789209"/>
            <a:ext cx="2182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Analysis steps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2BAE3D9-5503-4033-B166-CB7D3A227809}"/>
              </a:ext>
            </a:extLst>
          </p:cNvPr>
          <p:cNvSpPr/>
          <p:nvPr/>
        </p:nvSpPr>
        <p:spPr>
          <a:xfrm>
            <a:off x="8288659" y="4570574"/>
            <a:ext cx="3610913" cy="369332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158B85F-121D-4DA6-8E58-949798FC2C8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Roboto" panose="02000000000000000000" pitchFamily="2" charset="0"/>
              </a:rPr>
              <a:t>4.5 Supertype and subtype entities</a:t>
            </a:r>
            <a:br>
              <a:rPr lang="en-US" dirty="0"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8F6B26-25F8-40C3-B2E5-3375A0E795D0}"/>
              </a:ext>
            </a:extLst>
          </p:cNvPr>
          <p:cNvSpPr txBox="1"/>
          <p:nvPr/>
        </p:nvSpPr>
        <p:spPr>
          <a:xfrm>
            <a:off x="838200" y="1841242"/>
            <a:ext cx="7126998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</a:rPr>
              <a:t>A subtype entity is a special case of another entity (which is called it supertype)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Example</a:t>
            </a:r>
            <a:r>
              <a:rPr lang="en-US" sz="2000" dirty="0"/>
              <a:t>: </a:t>
            </a:r>
          </a:p>
          <a:p>
            <a:r>
              <a:rPr lang="en-US" sz="2000" dirty="0"/>
              <a:t>       People in a university they might be: Faculty, Students, Staff.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General information can be captured in the super 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Additional information about each subtype</a:t>
            </a:r>
          </a:p>
          <a:p>
            <a:r>
              <a:rPr lang="en-US" sz="2000" dirty="0">
                <a:solidFill>
                  <a:srgbClr val="FF0000"/>
                </a:solidFill>
              </a:rPr>
              <a:t>Example</a:t>
            </a:r>
            <a:r>
              <a:rPr lang="en-US" sz="2000" dirty="0"/>
              <a:t>:  </a:t>
            </a:r>
          </a:p>
          <a:p>
            <a:r>
              <a:rPr lang="en-US" sz="2000" dirty="0"/>
              <a:t>           Student: GPA, Major</a:t>
            </a:r>
          </a:p>
          <a:p>
            <a:r>
              <a:rPr lang="en-US" sz="2000" dirty="0"/>
              <a:t>           ID and name, wither you are a Student or Staff or a Faculty.</a:t>
            </a:r>
          </a:p>
          <a:p>
            <a:endParaRPr lang="en-US" sz="2000" dirty="0"/>
          </a:p>
          <a:p>
            <a:pPr lvl="2"/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          </a:t>
            </a:r>
          </a:p>
          <a:p>
            <a:r>
              <a:rPr lang="en-US" sz="2000" dirty="0"/>
              <a:t>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endParaRPr lang="en-US" sz="20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02966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Ch4: Section 5 Activity 4.5.2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CD11D8-3EE8-4C17-9481-032FFB875C46}"/>
              </a:ext>
            </a:extLst>
          </p:cNvPr>
          <p:cNvSpPr txBox="1"/>
          <p:nvPr/>
        </p:nvSpPr>
        <p:spPr>
          <a:xfrm>
            <a:off x="7667305" y="5869547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M4_S3 P 5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013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2A3BB-B6A5-4B31-9627-F23FCDB66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+mn-lt"/>
              </a:rPr>
              <a:t>Similar entities and optional attributes</a:t>
            </a:r>
            <a:br>
              <a:rPr lang="en-US" b="1" i="0" dirty="0"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5904F-E7C2-480A-8263-4DC2A3E56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none" strike="noStrike" dirty="0">
                <a:solidFill>
                  <a:srgbClr val="000000"/>
                </a:solidFill>
                <a:effectLst/>
              </a:rPr>
              <a:t>Similar entities</a:t>
            </a:r>
            <a:r>
              <a:rPr lang="en-US" b="0" dirty="0">
                <a:solidFill>
                  <a:srgbClr val="37474F"/>
                </a:solidFill>
                <a:effectLst/>
              </a:rPr>
              <a:t> </a:t>
            </a:r>
            <a:r>
              <a:rPr lang="en-US" b="0" i="0" dirty="0">
                <a:effectLst/>
              </a:rPr>
              <a:t>are entities that have many common attributes and relationships.</a:t>
            </a:r>
          </a:p>
          <a:p>
            <a:r>
              <a:rPr lang="en-US" b="0" i="0" dirty="0">
                <a:effectLst/>
              </a:rPr>
              <a:t>Similar entities become subtypes of a new supertype entity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Roboto" panose="02000000000000000000" pitchFamily="2" charset="0"/>
              </a:rPr>
              <a:t>Example:</a:t>
            </a:r>
          </a:p>
          <a:p>
            <a:pPr marL="457200" lvl="1" indent="0">
              <a:buNone/>
            </a:pPr>
            <a:endParaRPr lang="en-US" b="0" i="0" dirty="0">
              <a:effectLst/>
              <a:latin typeface="Roboto" panose="02000000000000000000" pitchFamily="2" charset="0"/>
            </a:endParaRP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0CF0CAF0-8B24-4BD5-9E75-EC72F83A8E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967025"/>
              </p:ext>
            </p:extLst>
          </p:nvPr>
        </p:nvGraphicFramePr>
        <p:xfrm>
          <a:off x="2698988" y="3777142"/>
          <a:ext cx="2304026" cy="2182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026">
                  <a:extLst>
                    <a:ext uri="{9D8B030D-6E8A-4147-A177-3AD203B41FA5}">
                      <a16:colId xmlns:a16="http://schemas.microsoft.com/office/drawing/2014/main" val="2514805835"/>
                    </a:ext>
                  </a:extLst>
                </a:gridCol>
              </a:tblGrid>
              <a:tr h="314286">
                <a:tc>
                  <a:txBody>
                    <a:bodyPr/>
                    <a:lstStyle/>
                    <a:p>
                      <a:r>
                        <a:rPr lang="en-US" dirty="0"/>
                        <a:t>Car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835462"/>
                  </a:ext>
                </a:extLst>
              </a:tr>
              <a:tr h="542466">
                <a:tc>
                  <a:txBody>
                    <a:bodyPr/>
                    <a:lstStyle/>
                    <a:p>
                      <a:r>
                        <a:rPr lang="en-US" dirty="0"/>
                        <a:t>Brand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570872"/>
                  </a:ext>
                </a:extLst>
              </a:tr>
              <a:tr h="542466">
                <a:tc>
                  <a:txBody>
                    <a:bodyPr/>
                    <a:lstStyle/>
                    <a:p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938572"/>
                  </a:ext>
                </a:extLst>
              </a:tr>
              <a:tr h="314286">
                <a:tc>
                  <a:txBody>
                    <a:bodyPr/>
                    <a:lstStyle/>
                    <a:p>
                      <a:r>
                        <a:rPr lang="en-US" dirty="0" err="1"/>
                        <a:t>ReleaseYear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491522"/>
                  </a:ext>
                </a:extLst>
              </a:tr>
              <a:tr h="314286">
                <a:tc>
                  <a:txBody>
                    <a:bodyPr/>
                    <a:lstStyle/>
                    <a:p>
                      <a:r>
                        <a:rPr lang="en-US" dirty="0" err="1"/>
                        <a:t>FuelEfficiency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124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68B2755-7209-4D92-90EC-2DAA132CDD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02589"/>
              </p:ext>
            </p:extLst>
          </p:nvPr>
        </p:nvGraphicFramePr>
        <p:xfrm>
          <a:off x="5116921" y="3803595"/>
          <a:ext cx="230402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026">
                  <a:extLst>
                    <a:ext uri="{9D8B030D-6E8A-4147-A177-3AD203B41FA5}">
                      <a16:colId xmlns:a16="http://schemas.microsoft.com/office/drawing/2014/main" val="25148058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SmartPhone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835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570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346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ReleaseYear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491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ScreenSize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1243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18FEB5-FD13-4073-B227-67A340A8F783}"/>
              </a:ext>
            </a:extLst>
          </p:cNvPr>
          <p:cNvSpPr/>
          <p:nvPr/>
        </p:nvSpPr>
        <p:spPr>
          <a:xfrm>
            <a:off x="2658021" y="4160026"/>
            <a:ext cx="3882738" cy="114909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F45571B-730B-4EF0-91E7-62924D7DA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4882"/>
              </p:ext>
            </p:extLst>
          </p:nvPr>
        </p:nvGraphicFramePr>
        <p:xfrm>
          <a:off x="8721647" y="3822256"/>
          <a:ext cx="230402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026">
                  <a:extLst>
                    <a:ext uri="{9D8B030D-6E8A-4147-A177-3AD203B41FA5}">
                      <a16:colId xmlns:a16="http://schemas.microsoft.com/office/drawing/2014/main" val="25148058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Product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835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Brand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9346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491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ReleaseYear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1243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9909D3F2-3934-48BB-9D36-D750E48294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494043"/>
              </p:ext>
            </p:extLst>
          </p:nvPr>
        </p:nvGraphicFramePr>
        <p:xfrm>
          <a:off x="8507043" y="5376335"/>
          <a:ext cx="149911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118">
                  <a:extLst>
                    <a:ext uri="{9D8B030D-6E8A-4147-A177-3AD203B41FA5}">
                      <a16:colId xmlns:a16="http://schemas.microsoft.com/office/drawing/2014/main" val="2514805835"/>
                    </a:ext>
                  </a:extLst>
                </a:gridCol>
              </a:tblGrid>
              <a:tr h="307149">
                <a:tc>
                  <a:txBody>
                    <a:bodyPr/>
                    <a:lstStyle/>
                    <a:p>
                      <a:r>
                        <a:rPr lang="en-US" dirty="0"/>
                        <a:t>Car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835462"/>
                  </a:ext>
                </a:extLst>
              </a:tr>
              <a:tr h="314286">
                <a:tc>
                  <a:txBody>
                    <a:bodyPr/>
                    <a:lstStyle/>
                    <a:p>
                      <a:r>
                        <a:rPr lang="en-US" dirty="0" err="1"/>
                        <a:t>FuelEfficiency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1243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73160AE-FBE3-4CAF-8008-8E33154B7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816524"/>
              </p:ext>
            </p:extLst>
          </p:nvPr>
        </p:nvGraphicFramePr>
        <p:xfrm>
          <a:off x="10080805" y="5366175"/>
          <a:ext cx="145805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050">
                  <a:extLst>
                    <a:ext uri="{9D8B030D-6E8A-4147-A177-3AD203B41FA5}">
                      <a16:colId xmlns:a16="http://schemas.microsoft.com/office/drawing/2014/main" val="25148058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SmartPhone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835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ScreenSize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1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80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E4D32-1121-4D96-A0AC-AB9AC2C93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Similar Entities and Optional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7B301-2772-4E10-A858-88C30BB2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47792" cy="4351338"/>
          </a:xfrm>
        </p:spPr>
        <p:txBody>
          <a:bodyPr/>
          <a:lstStyle/>
          <a:p>
            <a:r>
              <a:rPr lang="en-US" b="0" i="0" dirty="0">
                <a:effectLst/>
              </a:rPr>
              <a:t>Optional supertype attributes become required subtype attributes. This results in compact tables with fewer NULL values.</a:t>
            </a:r>
          </a:p>
          <a:p>
            <a:r>
              <a:rPr lang="en-US" b="0" i="0" dirty="0">
                <a:solidFill>
                  <a:srgbClr val="0D0D0D"/>
                </a:solidFill>
                <a:effectLst/>
              </a:rPr>
              <a:t>This structure makes the database more organized and avoids repeating shared information for similar entities.</a:t>
            </a:r>
            <a:endParaRPr lang="en-US" b="0" i="0" dirty="0">
              <a:effectLst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E2279B-15DE-46AE-933B-3E4EFC226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483" y="4866766"/>
            <a:ext cx="2076740" cy="1733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3E50BD-4DE3-4F59-81BF-CADC7659F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9339" y="2607906"/>
            <a:ext cx="5105052" cy="1886213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0DF7E51-99DE-4915-A5B5-704DEAADB976}"/>
              </a:ext>
            </a:extLst>
          </p:cNvPr>
          <p:cNvSpPr/>
          <p:nvPr/>
        </p:nvSpPr>
        <p:spPr>
          <a:xfrm>
            <a:off x="6885991" y="3329837"/>
            <a:ext cx="5058399" cy="383748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9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Ch4: Section 5 Activity 4.5.3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F3539A-371F-4F0E-BC94-D734DD1FAD9D}"/>
              </a:ext>
            </a:extLst>
          </p:cNvPr>
          <p:cNvSpPr txBox="1"/>
          <p:nvPr/>
        </p:nvSpPr>
        <p:spPr>
          <a:xfrm>
            <a:off x="7014288" y="6108832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Activity 1 - 2: Similar entities and optional attributes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CFFBA3-2392-420F-9960-A677F7D17C3F}"/>
              </a:ext>
            </a:extLst>
          </p:cNvPr>
          <p:cNvSpPr txBox="1"/>
          <p:nvPr/>
        </p:nvSpPr>
        <p:spPr>
          <a:xfrm>
            <a:off x="7014288" y="5739500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M4_S3_P5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44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BD8D9-1031-4D7A-9C36-EBD43C241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>
                <a:effectLst/>
                <a:latin typeface="Roboto" panose="02000000000000000000" pitchFamily="2" charset="0"/>
              </a:rPr>
              <a:t>Partitions</a:t>
            </a:r>
            <a:br>
              <a:rPr lang="en-US" b="1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6A949-50E5-4992-95C5-D489BC269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6955"/>
            <a:ext cx="5879841" cy="488000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Portioning: is dividing large groups into smaller more specific subgroups with common characteristics.</a:t>
            </a:r>
          </a:p>
          <a:p>
            <a:r>
              <a:rPr lang="en-US" dirty="0"/>
              <a:t>Two types of Subtypes:</a:t>
            </a:r>
          </a:p>
          <a:p>
            <a:pPr lvl="1"/>
            <a:r>
              <a:rPr lang="en-US" dirty="0"/>
              <a:t>Disjoint(Exclusive)</a:t>
            </a:r>
          </a:p>
          <a:p>
            <a:pPr lvl="2"/>
            <a:r>
              <a:rPr lang="en-US" b="0" i="0" dirty="0">
                <a:solidFill>
                  <a:srgbClr val="0D0D0D"/>
                </a:solidFill>
                <a:effectLst/>
              </a:rPr>
              <a:t>an instance of the supertype can belong to only one of the subtypes within that partition.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>
                <a:solidFill>
                  <a:srgbClr val="0D0D0D"/>
                </a:solidFill>
              </a:rPr>
              <a:t>: An </a:t>
            </a:r>
            <a:r>
              <a:rPr lang="en-US" u="sng" dirty="0">
                <a:solidFill>
                  <a:srgbClr val="0D0D0D"/>
                </a:solidFill>
              </a:rPr>
              <a:t>Person</a:t>
            </a:r>
            <a:r>
              <a:rPr lang="en-US" dirty="0">
                <a:solidFill>
                  <a:srgbClr val="0D0D0D"/>
                </a:solidFill>
              </a:rPr>
              <a:t> cannot be </a:t>
            </a:r>
            <a:r>
              <a:rPr lang="en-US" u="sng" dirty="0">
                <a:solidFill>
                  <a:srgbClr val="0D0D0D"/>
                </a:solidFill>
              </a:rPr>
              <a:t>Customer</a:t>
            </a:r>
            <a:r>
              <a:rPr lang="en-US" dirty="0">
                <a:solidFill>
                  <a:srgbClr val="0D0D0D"/>
                </a:solidFill>
              </a:rPr>
              <a:t> and </a:t>
            </a:r>
            <a:r>
              <a:rPr lang="en-US" u="sng" dirty="0">
                <a:solidFill>
                  <a:srgbClr val="0D0D0D"/>
                </a:solidFill>
              </a:rPr>
              <a:t>Employee</a:t>
            </a:r>
            <a:r>
              <a:rPr lang="en-US" dirty="0">
                <a:solidFill>
                  <a:srgbClr val="0D0D0D"/>
                </a:solidFill>
              </a:rPr>
              <a:t> at the same time</a:t>
            </a:r>
            <a:endParaRPr lang="en-US" dirty="0"/>
          </a:p>
          <a:p>
            <a:pPr lvl="1"/>
            <a:r>
              <a:rPr lang="en-US" dirty="0"/>
              <a:t>Overlapping(Inclusive)</a:t>
            </a:r>
          </a:p>
          <a:p>
            <a:pPr lvl="2"/>
            <a:r>
              <a:rPr lang="en-US" b="0" i="0" dirty="0">
                <a:solidFill>
                  <a:srgbClr val="0D0D0D"/>
                </a:solidFill>
                <a:effectLst/>
              </a:rPr>
              <a:t>an instance of the supertype can belong to more than one subtype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>
                <a:solidFill>
                  <a:srgbClr val="0D0D0D"/>
                </a:solidFill>
              </a:rPr>
              <a:t>: An </a:t>
            </a:r>
            <a:r>
              <a:rPr lang="en-US" u="sng" dirty="0">
                <a:solidFill>
                  <a:srgbClr val="0D0D0D"/>
                </a:solidFill>
              </a:rPr>
              <a:t>Employee</a:t>
            </a:r>
            <a:r>
              <a:rPr lang="en-US" dirty="0">
                <a:solidFill>
                  <a:srgbClr val="0D0D0D"/>
                </a:solidFill>
              </a:rPr>
              <a:t> can be a </a:t>
            </a:r>
            <a:r>
              <a:rPr lang="en-US" u="sng" dirty="0">
                <a:solidFill>
                  <a:srgbClr val="0D0D0D"/>
                </a:solidFill>
              </a:rPr>
              <a:t>Manager</a:t>
            </a:r>
            <a:r>
              <a:rPr lang="en-US" dirty="0">
                <a:solidFill>
                  <a:srgbClr val="0D0D0D"/>
                </a:solidFill>
              </a:rPr>
              <a:t> and </a:t>
            </a:r>
            <a:r>
              <a:rPr lang="en-US" u="sng" dirty="0" err="1">
                <a:solidFill>
                  <a:srgbClr val="0D0D0D"/>
                </a:solidFill>
              </a:rPr>
              <a:t>DB_Admin</a:t>
            </a:r>
            <a:r>
              <a:rPr lang="en-US" u="sng" dirty="0">
                <a:solidFill>
                  <a:srgbClr val="0D0D0D"/>
                </a:solidFill>
              </a:rPr>
              <a:t> </a:t>
            </a:r>
            <a:r>
              <a:rPr lang="en-US" dirty="0">
                <a:solidFill>
                  <a:srgbClr val="0D0D0D"/>
                </a:solidFill>
              </a:rPr>
              <a:t>at the same time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FE0514-4CC9-4ACB-919E-5EC0BD622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9339" y="2607906"/>
            <a:ext cx="5105052" cy="1886213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FB0B42-8563-4B02-97A3-F64E1488213D}"/>
              </a:ext>
            </a:extLst>
          </p:cNvPr>
          <p:cNvSpPr/>
          <p:nvPr/>
        </p:nvSpPr>
        <p:spPr>
          <a:xfrm>
            <a:off x="6839339" y="3736959"/>
            <a:ext cx="3882738" cy="31723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4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Ch4: Section 5 Activity 4.5.7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72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039A1-10F2-48D2-B6C7-2BD88875A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err="1">
                <a:effectLst/>
                <a:latin typeface="+mn-lt"/>
              </a:rPr>
              <a:t>HasA</a:t>
            </a:r>
            <a:r>
              <a:rPr lang="en-US" b="1" i="0" dirty="0">
                <a:effectLst/>
                <a:latin typeface="+mn-lt"/>
              </a:rPr>
              <a:t> vs </a:t>
            </a:r>
            <a:r>
              <a:rPr lang="en-US" b="1" i="0" dirty="0" err="1">
                <a:effectLst/>
                <a:latin typeface="+mn-lt"/>
              </a:rPr>
              <a:t>IsA</a:t>
            </a:r>
            <a:r>
              <a:rPr lang="en-US" b="1" i="0" dirty="0">
                <a:effectLst/>
                <a:latin typeface="+mn-lt"/>
              </a:rPr>
              <a:t> Relationship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D020B-F4F7-4DF3-8079-0074BF571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 relationship is either </a:t>
            </a:r>
          </a:p>
          <a:p>
            <a:pPr marL="742950" lvl="1" indent="-285750"/>
            <a:r>
              <a:rPr lang="en-US" sz="2000" b="1" u="sng" dirty="0" err="1"/>
              <a:t>HasA</a:t>
            </a:r>
            <a:endParaRPr lang="en-US" sz="2000" b="1" u="sng" dirty="0"/>
          </a:p>
          <a:p>
            <a:pPr marL="1200150" lvl="2" indent="-285750"/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An Employee has a Locker</a:t>
            </a:r>
          </a:p>
          <a:p>
            <a:pPr marL="914400" lvl="2" indent="0">
              <a:buNone/>
            </a:pPr>
            <a:r>
              <a:rPr lang="en-US" dirty="0"/>
              <a:t>                      A locker has an Employee </a:t>
            </a:r>
          </a:p>
          <a:p>
            <a:pPr marL="742950" lvl="1" indent="-285750"/>
            <a:r>
              <a:rPr lang="en-US" sz="2000" u="sng" dirty="0" err="1"/>
              <a:t>IsA</a:t>
            </a:r>
            <a:endParaRPr lang="en-US" sz="2000" u="sng" dirty="0"/>
          </a:p>
          <a:p>
            <a:pPr marL="1200150" lvl="2" indent="-285750"/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A Student </a:t>
            </a:r>
            <a:r>
              <a:rPr lang="en-US" dirty="0" err="1"/>
              <a:t>IsA</a:t>
            </a:r>
            <a:r>
              <a:rPr lang="en-US" dirty="0"/>
              <a:t> Person </a:t>
            </a:r>
          </a:p>
          <a:p>
            <a:pPr lvl="1"/>
            <a:r>
              <a:rPr lang="en-US" dirty="0"/>
              <a:t>E</a:t>
            </a:r>
            <a:r>
              <a:rPr lang="en-US" b="0" i="0" dirty="0">
                <a:effectLst/>
              </a:rPr>
              <a:t>very subtype has an </a:t>
            </a:r>
            <a:r>
              <a:rPr lang="en-US" b="0" i="0" dirty="0" err="1">
                <a:effectLst/>
              </a:rPr>
              <a:t>IsA</a:t>
            </a:r>
            <a:r>
              <a:rPr lang="en-US" b="0" i="0" dirty="0">
                <a:effectLst/>
              </a:rPr>
              <a:t> relationship to the supertype</a:t>
            </a:r>
          </a:p>
          <a:p>
            <a:pPr lvl="2"/>
            <a:r>
              <a:rPr lang="en-US" dirty="0"/>
              <a:t>T</a:t>
            </a:r>
            <a:r>
              <a:rPr lang="en-US" b="0" i="0" dirty="0">
                <a:effectLst/>
              </a:rPr>
              <a:t>he relationship is assumed and may be omitted from the ER diagram</a:t>
            </a:r>
            <a:r>
              <a:rPr lang="en-US" b="0" i="0" dirty="0">
                <a:effectLst/>
                <a:latin typeface="Roboto" panose="02000000000000000000" pitchFamily="2" charset="0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356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EE16F-7531-42A5-8DFA-696D498F5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Implementing Supertypes and Subtypes in the	ER </a:t>
            </a:r>
            <a:br>
              <a:rPr lang="en-US" b="0" i="0" dirty="0"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320A60-770F-429F-A14C-58D830889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996" y="2150580"/>
            <a:ext cx="4305901" cy="3191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A5E879-E523-47DD-896A-A70DA6728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568" y="2598575"/>
            <a:ext cx="5105052" cy="188621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8FCB0F2-7535-4B6E-B4EB-2748433A21CA}"/>
              </a:ext>
            </a:extLst>
          </p:cNvPr>
          <p:cNvSpPr/>
          <p:nvPr/>
        </p:nvSpPr>
        <p:spPr>
          <a:xfrm>
            <a:off x="1483568" y="4054200"/>
            <a:ext cx="5105052" cy="31723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69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Ch4: Section 5 Activity 4.5.10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BA3F6C-6D47-43FF-A82A-034EA3C0BE01}"/>
              </a:ext>
            </a:extLst>
          </p:cNvPr>
          <p:cNvSpPr txBox="1"/>
          <p:nvPr/>
        </p:nvSpPr>
        <p:spPr>
          <a:xfrm>
            <a:off x="7826052" y="6174146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M4_S3_P3</a:t>
            </a:r>
          </a:p>
          <a:p>
            <a:r>
              <a:rPr lang="en-US" dirty="0"/>
              <a:t>Activity 1 - 3: Analysis activities.</a:t>
            </a:r>
          </a:p>
        </p:txBody>
      </p:sp>
    </p:spTree>
    <p:extLst>
      <p:ext uri="{BB962C8B-B14F-4D97-AF65-F5344CB8AC3E}">
        <p14:creationId xmlns:p14="http://schemas.microsoft.com/office/powerpoint/2010/main" val="3817593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0C37A3F-E1A1-45DA-AFFF-9ECE3BB0D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677" y="2721536"/>
            <a:ext cx="3934374" cy="19719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DC1A52-A2D9-4CC7-9E5B-C0AA29B0BAA7}"/>
              </a:ext>
            </a:extLst>
          </p:cNvPr>
          <p:cNvSpPr txBox="1"/>
          <p:nvPr/>
        </p:nvSpPr>
        <p:spPr>
          <a:xfrm>
            <a:off x="5410601" y="2079670"/>
            <a:ext cx="2182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Analysis steps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33278F0-8024-4D1B-85A7-19C9D8C6E97D}"/>
              </a:ext>
            </a:extLst>
          </p:cNvPr>
          <p:cNvSpPr/>
          <p:nvPr/>
        </p:nvSpPr>
        <p:spPr>
          <a:xfrm>
            <a:off x="4657397" y="3890450"/>
            <a:ext cx="3688933" cy="38964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72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D030E-FC58-45CF-8EAD-C07B9E8B9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Roboto" panose="02000000000000000000" pitchFamily="2" charset="0"/>
              </a:rPr>
              <a:t>4.6 Alternative modeling conventions</a:t>
            </a:r>
            <a:b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4A26D-AC6C-4CC9-A4A6-500958EF2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35416" cy="4351338"/>
          </a:xfrm>
        </p:spPr>
        <p:txBody>
          <a:bodyPr/>
          <a:lstStyle/>
          <a:p>
            <a:pPr algn="l"/>
            <a:r>
              <a:rPr lang="en-US" b="0" i="0" dirty="0">
                <a:effectLst/>
              </a:rPr>
              <a:t>ER diagram conventions vary widely. Ex: Some ER diagrams may:</a:t>
            </a:r>
          </a:p>
          <a:p>
            <a:pPr lvl="1"/>
            <a:r>
              <a:rPr lang="en-US" b="0" i="0" dirty="0">
                <a:effectLst/>
              </a:rPr>
              <a:t>Depict relationship names inside a diamond.</a:t>
            </a:r>
          </a:p>
          <a:p>
            <a:pPr lvl="1"/>
            <a:r>
              <a:rPr lang="en-US" b="0" i="0" dirty="0">
                <a:effectLst/>
              </a:rPr>
              <a:t>Depict weak entities and identifying relationships with double lines.</a:t>
            </a:r>
          </a:p>
          <a:p>
            <a:pPr lvl="1"/>
            <a:r>
              <a:rPr lang="en-US" b="0" i="0" dirty="0">
                <a:effectLst/>
              </a:rPr>
              <a:t>Depict subtype entities with </a:t>
            </a:r>
            <a:r>
              <a:rPr lang="en-US" b="0" i="0" dirty="0" err="1">
                <a:effectLst/>
              </a:rPr>
              <a:t>IsA</a:t>
            </a:r>
            <a:r>
              <a:rPr lang="en-US" b="0" i="0" dirty="0">
                <a:effectLst/>
              </a:rPr>
              <a:t> relationships rather than inside of supertype entities.</a:t>
            </a:r>
          </a:p>
          <a:p>
            <a:pPr lvl="1"/>
            <a:r>
              <a:rPr lang="en-US" b="0" i="0" dirty="0">
                <a:effectLst/>
              </a:rPr>
              <a:t>Use color, dashed lines, or double lines to convey additional information.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6BA3FA-166A-41BE-AB03-085210D11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675" y="3091511"/>
            <a:ext cx="3734321" cy="9884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07862A-F7B5-42D6-B744-6FE93E237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7675" y="2348457"/>
            <a:ext cx="3758359" cy="7430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26A621-7463-40D0-ADDF-7E6EF2EE3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75" y="4015400"/>
            <a:ext cx="2648320" cy="1705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BD9B290-2334-4B66-AF2A-6121EE6C4C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6177" y="5411754"/>
            <a:ext cx="4906060" cy="108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6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Ch4: Section 6 Activity 4.6.2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292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C8AB6-19E5-4D81-A15B-00BFA1E5B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0" dirty="0">
                <a:effectLst/>
                <a:latin typeface="Roboto" panose="02000000000000000000" pitchFamily="2" charset="0"/>
              </a:rPr>
              <a:t>Model conventions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1A3C9-898B-4A30-BA98-5949996A2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22641" cy="4351338"/>
          </a:xfrm>
        </p:spPr>
        <p:txBody>
          <a:bodyPr/>
          <a:lstStyle/>
          <a:p>
            <a:r>
              <a:rPr lang="en-US" dirty="0"/>
              <a:t>Different concepts used in ER Models:</a:t>
            </a:r>
          </a:p>
          <a:p>
            <a:pPr lvl="1"/>
            <a:r>
              <a:rPr lang="en-US" b="0" i="0" dirty="0">
                <a:effectLst/>
              </a:rPr>
              <a:t>Allow relationships between three or more entities.</a:t>
            </a:r>
          </a:p>
          <a:p>
            <a:pPr lvl="1"/>
            <a:r>
              <a:rPr lang="en-US" b="0" i="0" dirty="0">
                <a:effectLst/>
              </a:rPr>
              <a:t>Decompose a complex model into a group of related entities, called a </a:t>
            </a:r>
            <a:r>
              <a:rPr lang="en-US" b="1" i="1" u="none" strike="noStrike" dirty="0">
                <a:effectLst/>
              </a:rPr>
              <a:t>subject area</a:t>
            </a:r>
            <a:r>
              <a:rPr lang="en-US" b="0" i="0" dirty="0">
                <a:effectLst/>
              </a:rPr>
              <a:t>.</a:t>
            </a:r>
          </a:p>
          <a:p>
            <a:pPr lvl="1"/>
            <a:r>
              <a:rPr lang="en-US" b="0" i="0" dirty="0">
                <a:effectLst/>
              </a:rPr>
              <a:t>Refer to strong entities as </a:t>
            </a:r>
            <a:r>
              <a:rPr lang="en-US" b="1" i="1" u="none" strike="noStrike" dirty="0">
                <a:effectLst/>
              </a:rPr>
              <a:t>independent</a:t>
            </a:r>
            <a:r>
              <a:rPr lang="en-US" b="0" i="0" dirty="0">
                <a:effectLst/>
              </a:rPr>
              <a:t> and weak entities as </a:t>
            </a:r>
            <a:r>
              <a:rPr lang="en-US" b="1" i="1" u="none" strike="noStrike" dirty="0">
                <a:effectLst/>
              </a:rPr>
              <a:t>dependent</a:t>
            </a:r>
            <a:r>
              <a:rPr lang="en-US" b="0" i="0" dirty="0">
                <a:effectLst/>
              </a:rPr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1CACEF-F001-40DB-B1F2-4756FA34C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7313" y="1670117"/>
            <a:ext cx="3361854" cy="17588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993CEE-3181-42D9-821A-95BAF853A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847" y="3564294"/>
            <a:ext cx="3775320" cy="305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95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23655-469D-4E7E-BA55-E1697BC88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Standardized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E4DD2-C44E-4888-8CFF-D580A05D1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1" strike="noStrike" dirty="0">
                <a:effectLst/>
              </a:rPr>
              <a:t>Unified Modeling Language</a:t>
            </a:r>
            <a:r>
              <a:rPr lang="en-US" b="0" dirty="0">
                <a:effectLst/>
              </a:rPr>
              <a:t>, or </a:t>
            </a:r>
            <a:r>
              <a:rPr lang="en-US" b="1" u="none" strike="noStrike" dirty="0">
                <a:effectLst/>
              </a:rPr>
              <a:t>UML</a:t>
            </a:r>
            <a:r>
              <a:rPr lang="en-US" b="0" i="0" dirty="0">
                <a:effectLst/>
              </a:rPr>
              <a:t>, is commonly used for software development.</a:t>
            </a:r>
          </a:p>
          <a:p>
            <a:pPr lvl="1"/>
            <a:r>
              <a:rPr lang="en-US" b="0" i="0" dirty="0">
                <a:effectLst/>
              </a:rPr>
              <a:t>UML includes ER conventions.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u="none" strike="noStrike" dirty="0">
                <a:effectLst/>
              </a:rPr>
              <a:t>IDEF1X</a:t>
            </a:r>
            <a:r>
              <a:rPr lang="en-US" b="0" i="0" dirty="0">
                <a:effectLst/>
              </a:rPr>
              <a:t> stands for Information </a:t>
            </a:r>
            <a:r>
              <a:rPr lang="en-US" b="0" i="0" dirty="0" err="1">
                <a:effectLst/>
              </a:rPr>
              <a:t>DEFinition</a:t>
            </a:r>
            <a:r>
              <a:rPr lang="en-US" b="0" i="0" dirty="0">
                <a:effectLst/>
              </a:rPr>
              <a:t> version 1X. </a:t>
            </a:r>
          </a:p>
          <a:p>
            <a:pPr lvl="1"/>
            <a:r>
              <a:rPr lang="en-US" b="0" i="0" dirty="0">
                <a:effectLst/>
              </a:rPr>
              <a:t>popular, in part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u="none" strike="noStrike" dirty="0">
                <a:effectLst/>
              </a:rPr>
              <a:t>Chen notation</a:t>
            </a:r>
            <a:r>
              <a:rPr lang="en-US" b="0" dirty="0">
                <a:effectLst/>
              </a:rPr>
              <a:t> </a:t>
            </a:r>
            <a:r>
              <a:rPr lang="en-US" b="0" i="0" dirty="0">
                <a:effectLst/>
              </a:rPr>
              <a:t>appeared in an early ER modeling paper by Peter Chen. </a:t>
            </a:r>
          </a:p>
          <a:p>
            <a:pPr lvl="1"/>
            <a:r>
              <a:rPr lang="en-US" b="0" i="0" dirty="0">
                <a:effectLst/>
              </a:rPr>
              <a:t>Chen notation is not standardized but often appears in literature and tools.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8475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274350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Ch4: Section 6 Activity 4.6.4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47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7A21E-01E1-402C-B940-6170B5E1C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Analysis Steps: </a:t>
            </a:r>
            <a:r>
              <a:rPr lang="en-US" b="0" i="0" dirty="0">
                <a:effectLst/>
                <a:latin typeface="+mn-lt"/>
              </a:rPr>
              <a:t>Distinguish strong and weak entities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CB97D-8601-4682-9EB2-4711DD9DE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23653" cy="435133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b="1" i="0" dirty="0">
                <a:solidFill>
                  <a:srgbClr val="0D0D0D"/>
                </a:solidFill>
                <a:effectLst/>
                <a:latin typeface="Söhne"/>
              </a:rPr>
              <a:t>Weak Entity: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lvl="1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It is an entity whose instances (rows) cannot exist in the database without the existence of an instance of another entity (A row in another table)</a:t>
            </a:r>
          </a:p>
          <a:p>
            <a:pPr lvl="1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It depends on another entity, called the "owner" or "parent," for its identity.</a:t>
            </a:r>
          </a:p>
          <a:p>
            <a:pPr lvl="1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Does not have identifying attribute.</a:t>
            </a:r>
          </a:p>
          <a:p>
            <a:pPr algn="l"/>
            <a:endParaRPr lang="en-US" b="1" i="0" dirty="0">
              <a:solidFill>
                <a:srgbClr val="0D0D0D"/>
              </a:solidFill>
              <a:effectLst/>
              <a:latin typeface="Söhne"/>
            </a:endParaRPr>
          </a:p>
          <a:p>
            <a:pPr algn="l"/>
            <a:r>
              <a:rPr lang="en-US" b="1" i="0" dirty="0">
                <a:solidFill>
                  <a:srgbClr val="0D0D0D"/>
                </a:solidFill>
                <a:effectLst/>
                <a:latin typeface="Söhne"/>
              </a:rPr>
              <a:t>Strong Entity(Stand alone entities):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lvl="1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An entity that is not a weak entity is called a weak entity</a:t>
            </a:r>
          </a:p>
          <a:p>
            <a:pPr lvl="1"/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Instance of a strong entity can exist in the database independently </a:t>
            </a:r>
          </a:p>
          <a:p>
            <a:pPr lvl="1"/>
            <a:r>
              <a:rPr lang="en-US" dirty="0">
                <a:solidFill>
                  <a:srgbClr val="0D0D0D"/>
                </a:solidFill>
                <a:latin typeface="Söhne"/>
              </a:rPr>
              <a:t>It has one or more identifying attributes</a:t>
            </a:r>
          </a:p>
          <a:p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lvl="1"/>
            <a:endParaRPr lang="en-US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417E087B-D8F6-4301-B338-9226CD5C2D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5467" y="2861837"/>
            <a:ext cx="4896533" cy="1800476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E15539F-A338-4EA5-B6F6-33A3F59AF000}"/>
              </a:ext>
            </a:extLst>
          </p:cNvPr>
          <p:cNvSpPr/>
          <p:nvPr/>
        </p:nvSpPr>
        <p:spPr>
          <a:xfrm>
            <a:off x="7361853" y="3234180"/>
            <a:ext cx="4683967" cy="38964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84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7A21E-01E1-402C-B940-6170B5E1C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dirty="0"/>
              <a:t>Analysis Steps: </a:t>
            </a:r>
            <a:r>
              <a:rPr lang="en-US" b="0" i="0" dirty="0">
                <a:effectLst/>
              </a:rPr>
              <a:t>Distinguish strong and weak entities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CB97D-8601-4682-9EB2-4711DD9DE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94437" cy="4351338"/>
          </a:xfrm>
        </p:spPr>
        <p:txBody>
          <a:bodyPr>
            <a:normAutofit/>
          </a:bodyPr>
          <a:lstStyle/>
          <a:p>
            <a:pPr algn="l"/>
            <a:r>
              <a:rPr lang="en-US" b="1" i="0" dirty="0">
                <a:solidFill>
                  <a:srgbClr val="0D0D0D"/>
                </a:solidFill>
                <a:effectLst/>
                <a:latin typeface="Söhne"/>
              </a:rPr>
              <a:t>Strong Entity: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0" indent="0" algn="l">
              <a:buNone/>
            </a:pPr>
            <a:endParaRPr lang="en-US" b="1" i="0" dirty="0">
              <a:solidFill>
                <a:srgbClr val="0D0D0D"/>
              </a:solidFill>
              <a:effectLst/>
              <a:latin typeface="Söhne"/>
            </a:endParaRPr>
          </a:p>
          <a:p>
            <a:pPr marL="0" indent="0" algn="l">
              <a:buNone/>
            </a:pPr>
            <a:endParaRPr lang="en-US" b="1" i="0" dirty="0">
              <a:solidFill>
                <a:srgbClr val="0D0D0D"/>
              </a:solidFill>
              <a:effectLst/>
              <a:latin typeface="Söhne"/>
            </a:endParaRPr>
          </a:p>
          <a:p>
            <a:r>
              <a:rPr lang="en-US" b="1" i="0" dirty="0">
                <a:solidFill>
                  <a:srgbClr val="0D0D0D"/>
                </a:solidFill>
                <a:effectLst/>
                <a:latin typeface="Söhne"/>
              </a:rPr>
              <a:t>Weak Entity: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lvl="1"/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E26F535-A539-4C93-AFF6-E054ACDA9627}"/>
              </a:ext>
            </a:extLst>
          </p:cNvPr>
          <p:cNvGraphicFramePr>
            <a:graphicFrameLocks noGrp="1"/>
          </p:cNvGraphicFramePr>
          <p:nvPr/>
        </p:nvGraphicFramePr>
        <p:xfrm>
          <a:off x="3490686" y="1931597"/>
          <a:ext cx="1765559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559">
                  <a:extLst>
                    <a:ext uri="{9D8B030D-6E8A-4147-A177-3AD203B41FA5}">
                      <a16:colId xmlns:a16="http://schemas.microsoft.com/office/drawing/2014/main" val="30913594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Student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935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Student_ID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50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62568"/>
                  </a:ext>
                </a:extLst>
              </a:tr>
            </a:tbl>
          </a:graphicData>
        </a:graphic>
      </p:graphicFrame>
      <p:graphicFrame>
        <p:nvGraphicFramePr>
          <p:cNvPr id="11" name="Table 7">
            <a:extLst>
              <a:ext uri="{FF2B5EF4-FFF2-40B4-BE49-F238E27FC236}">
                <a16:creationId xmlns:a16="http://schemas.microsoft.com/office/drawing/2014/main" id="{75A938A9-B669-4810-80EF-1916BE69D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552971"/>
              </p:ext>
            </p:extLst>
          </p:nvPr>
        </p:nvGraphicFramePr>
        <p:xfrm>
          <a:off x="3490686" y="3500560"/>
          <a:ext cx="1765559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559">
                  <a:extLst>
                    <a:ext uri="{9D8B030D-6E8A-4147-A177-3AD203B41FA5}">
                      <a16:colId xmlns:a16="http://schemas.microsoft.com/office/drawing/2014/main" val="3091359460"/>
                    </a:ext>
                  </a:extLst>
                </a:gridCol>
              </a:tblGrid>
              <a:tr h="334516">
                <a:tc>
                  <a:txBody>
                    <a:bodyPr/>
                    <a:lstStyle/>
                    <a:p>
                      <a:r>
                        <a:rPr lang="en-US" dirty="0" err="1"/>
                        <a:t>ExamScores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935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Exam_ID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438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Student_ID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50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6256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43EFE31-75F2-496D-8300-766AF1B45F2D}"/>
              </a:ext>
            </a:extLst>
          </p:cNvPr>
          <p:cNvSpPr txBox="1"/>
          <p:nvPr/>
        </p:nvSpPr>
        <p:spPr>
          <a:xfrm>
            <a:off x="5435082" y="3908903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Exam score alone (</a:t>
            </a:r>
            <a:r>
              <a:rPr lang="en-US" b="0" i="0" dirty="0" err="1">
                <a:solidFill>
                  <a:srgbClr val="0D0D0D"/>
                </a:solidFill>
                <a:effectLst/>
                <a:latin typeface="Söhne"/>
              </a:rPr>
              <a:t>Exam_ID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) may not be unique across all Scores.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21DF36-E433-4BE7-8571-924363FCBEA5}"/>
              </a:ext>
            </a:extLst>
          </p:cNvPr>
          <p:cNvSpPr txBox="1"/>
          <p:nvPr/>
        </p:nvSpPr>
        <p:spPr>
          <a:xfrm>
            <a:off x="5345663" y="1919850"/>
            <a:ext cx="60975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Each Student can be uniquely identified by its unique </a:t>
            </a:r>
            <a:r>
              <a:rPr lang="en-US" b="0" i="0" dirty="0" err="1">
                <a:solidFill>
                  <a:srgbClr val="0D0D0D"/>
                </a:solidFill>
                <a:effectLst/>
                <a:latin typeface="Söhne"/>
              </a:rPr>
              <a:t>Student_ID</a:t>
            </a: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4AF40F-9C6A-40FE-875B-9F4A46FFEB30}"/>
              </a:ext>
            </a:extLst>
          </p:cNvPr>
          <p:cNvSpPr txBox="1"/>
          <p:nvPr/>
        </p:nvSpPr>
        <p:spPr>
          <a:xfrm>
            <a:off x="5345663" y="2717012"/>
            <a:ext cx="2831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Student is a Strong Entity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723C2F-401C-4688-8AD0-5A905FD9DA60}"/>
              </a:ext>
            </a:extLst>
          </p:cNvPr>
          <p:cNvSpPr txBox="1"/>
          <p:nvPr/>
        </p:nvSpPr>
        <p:spPr>
          <a:xfrm>
            <a:off x="5457518" y="4650322"/>
            <a:ext cx="3026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ExamScore</a:t>
            </a:r>
            <a:r>
              <a:rPr lang="en-US" dirty="0"/>
              <a:t> is a Weak Entity</a:t>
            </a:r>
          </a:p>
        </p:txBody>
      </p:sp>
    </p:spTree>
    <p:extLst>
      <p:ext uri="{BB962C8B-B14F-4D97-AF65-F5344CB8AC3E}">
        <p14:creationId xmlns:p14="http://schemas.microsoft.com/office/powerpoint/2010/main" val="99253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600B9-D6AE-459A-8B58-F23F51461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Analysis Steps: </a:t>
            </a:r>
            <a:r>
              <a:rPr lang="en-US" b="0" i="0" dirty="0">
                <a:effectLst/>
                <a:latin typeface="+mn-lt"/>
              </a:rPr>
              <a:t>Distinguish strong and weak entities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006D0-6C53-439D-AB71-2B4460B5A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0" i="0" dirty="0">
                <a:solidFill>
                  <a:srgbClr val="273239"/>
                </a:solidFill>
                <a:effectLst/>
              </a:rPr>
              <a:t>The existence of </a:t>
            </a:r>
            <a:r>
              <a:rPr lang="en-US" sz="2400" b="0" i="0" dirty="0">
                <a:solidFill>
                  <a:srgbClr val="7030A0"/>
                </a:solidFill>
                <a:effectLst/>
              </a:rPr>
              <a:t>rooms</a:t>
            </a:r>
            <a:r>
              <a:rPr lang="en-US" sz="2400" b="0" i="0" dirty="0">
                <a:solidFill>
                  <a:srgbClr val="273239"/>
                </a:solidFill>
                <a:effectLst/>
              </a:rPr>
              <a:t> is entirely dependent on the existence of a </a:t>
            </a:r>
            <a:r>
              <a:rPr lang="en-US" sz="2400" b="0" i="0" dirty="0">
                <a:solidFill>
                  <a:srgbClr val="7030A0"/>
                </a:solidFill>
                <a:effectLst/>
              </a:rPr>
              <a:t>hotel</a:t>
            </a:r>
            <a:r>
              <a:rPr lang="en-US" sz="2400" b="0" i="0" dirty="0">
                <a:solidFill>
                  <a:srgbClr val="273239"/>
                </a:solidFill>
                <a:effectLst/>
              </a:rPr>
              <a:t>. So room can be seen as the weak entity of the hotel. </a:t>
            </a:r>
            <a:br>
              <a:rPr lang="en-US" sz="2400" dirty="0"/>
            </a:br>
            <a:endParaRPr lang="en-US" sz="2400" dirty="0"/>
          </a:p>
          <a:p>
            <a:r>
              <a:rPr lang="en-US" sz="2400" b="0" i="0" dirty="0">
                <a:solidFill>
                  <a:srgbClr val="273239"/>
                </a:solidFill>
                <a:effectLst/>
              </a:rPr>
              <a:t>The </a:t>
            </a:r>
            <a:r>
              <a:rPr lang="en-US" sz="2400" b="0" i="0" dirty="0">
                <a:solidFill>
                  <a:srgbClr val="7030A0"/>
                </a:solidFill>
                <a:effectLst/>
              </a:rPr>
              <a:t>bank account </a:t>
            </a:r>
            <a:r>
              <a:rPr lang="en-US" sz="2400" b="0" i="0" dirty="0">
                <a:solidFill>
                  <a:srgbClr val="273239"/>
                </a:solidFill>
                <a:effectLst/>
              </a:rPr>
              <a:t>of a particular </a:t>
            </a:r>
            <a:r>
              <a:rPr lang="en-US" sz="2400" b="0" i="0" dirty="0">
                <a:solidFill>
                  <a:srgbClr val="7030A0"/>
                </a:solidFill>
                <a:effectLst/>
              </a:rPr>
              <a:t>bank </a:t>
            </a:r>
            <a:r>
              <a:rPr lang="en-US" sz="2400" b="0" i="0" dirty="0">
                <a:solidFill>
                  <a:srgbClr val="273239"/>
                </a:solidFill>
                <a:effectLst/>
              </a:rPr>
              <a:t>has no existence if the </a:t>
            </a:r>
            <a:r>
              <a:rPr lang="en-US" sz="2400" b="0" i="0" dirty="0">
                <a:solidFill>
                  <a:srgbClr val="7030A0"/>
                </a:solidFill>
                <a:effectLst/>
              </a:rPr>
              <a:t>bank</a:t>
            </a:r>
            <a:r>
              <a:rPr lang="en-US" sz="2400" b="0" i="0" dirty="0">
                <a:solidFill>
                  <a:srgbClr val="273239"/>
                </a:solidFill>
                <a:effectLst/>
              </a:rPr>
              <a:t> doesn’t exist anymore. </a:t>
            </a:r>
          </a:p>
          <a:p>
            <a:pPr marL="0" indent="0">
              <a:buNone/>
            </a:pPr>
            <a:endParaRPr lang="en-US" sz="2400" b="0" i="0" dirty="0">
              <a:solidFill>
                <a:srgbClr val="273239"/>
              </a:solidFill>
              <a:effectLst/>
            </a:endParaRPr>
          </a:p>
          <a:p>
            <a:r>
              <a:rPr lang="en-US" sz="2400" b="0" i="0" dirty="0">
                <a:solidFill>
                  <a:srgbClr val="0D0D0D"/>
                </a:solidFill>
                <a:effectLst/>
              </a:rPr>
              <a:t>A </a:t>
            </a:r>
            <a:r>
              <a:rPr lang="en-US" sz="2400" b="0" i="0" dirty="0">
                <a:solidFill>
                  <a:srgbClr val="7030A0"/>
                </a:solidFill>
                <a:effectLst/>
              </a:rPr>
              <a:t>car</a:t>
            </a:r>
            <a:r>
              <a:rPr lang="en-US" sz="2400" b="0" i="0" dirty="0">
                <a:solidFill>
                  <a:srgbClr val="0D0D0D"/>
                </a:solidFill>
                <a:effectLst/>
              </a:rPr>
              <a:t>'s existence is entirely dependent on the existence of a car </a:t>
            </a:r>
            <a:r>
              <a:rPr lang="en-US" sz="2400" b="0" i="0" dirty="0">
                <a:solidFill>
                  <a:srgbClr val="7030A0"/>
                </a:solidFill>
                <a:effectLst/>
              </a:rPr>
              <a:t>dealership</a:t>
            </a:r>
            <a:r>
              <a:rPr lang="en-US" sz="2400" b="0" i="0" dirty="0">
                <a:solidFill>
                  <a:srgbClr val="0D0D0D"/>
                </a:solidFill>
                <a:effectLst/>
              </a:rPr>
              <a:t>. </a:t>
            </a:r>
            <a:endParaRPr lang="en-US" sz="2400" b="0" i="0" dirty="0">
              <a:solidFill>
                <a:srgbClr val="273239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67611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3DBEB86-9143-4F62-9E8B-613390F53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161" y="2304893"/>
            <a:ext cx="3057952" cy="22482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8BF8CF-51B7-48BA-9274-1CD53842D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989" y="1882079"/>
            <a:ext cx="3048425" cy="12479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B17ECD-1803-472D-88A5-E0C00017B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8719" y="2842852"/>
            <a:ext cx="3086531" cy="13432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6E727E-DDA1-48B6-BCF3-20506262BA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7883" y="3545481"/>
            <a:ext cx="3086531" cy="16480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F545EF-A6E0-4C7D-B7B2-B653096C6E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9520" y="5193536"/>
            <a:ext cx="3153215" cy="13051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0805DC-D09C-49D2-BBE5-51451E18AA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7536" y="5445406"/>
            <a:ext cx="3134162" cy="133368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C7D3FE3-6EFD-4801-B909-D648007460CE}"/>
              </a:ext>
            </a:extLst>
          </p:cNvPr>
          <p:cNvCxnSpPr>
            <a:stCxn id="4" idx="3"/>
            <a:endCxn id="6" idx="1"/>
          </p:cNvCxnSpPr>
          <p:nvPr/>
        </p:nvCxnSpPr>
        <p:spPr>
          <a:xfrm flipV="1">
            <a:off x="4198113" y="2506054"/>
            <a:ext cx="877876" cy="92294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D20B39-222A-4363-83F3-50B711AD7D0E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198113" y="3630161"/>
            <a:ext cx="839770" cy="7393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AE618CE-B17D-4812-9D6B-B56347AAA434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8096763" y="2674654"/>
            <a:ext cx="651956" cy="8398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46B628A-A172-4D62-8EEB-9495FB75390B}"/>
              </a:ext>
            </a:extLst>
          </p:cNvPr>
          <p:cNvCxnSpPr>
            <a:cxnSpLocks/>
          </p:cNvCxnSpPr>
          <p:nvPr/>
        </p:nvCxnSpPr>
        <p:spPr>
          <a:xfrm>
            <a:off x="2230199" y="4549379"/>
            <a:ext cx="0" cy="6441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EFA2E3E-BB08-45CF-A27A-74128A12CA4A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6581149" y="5193536"/>
            <a:ext cx="1611129" cy="2518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2C1B20D-E9BF-4BF5-AD2A-BF17EFC715CB}"/>
              </a:ext>
            </a:extLst>
          </p:cNvPr>
          <p:cNvSpPr txBox="1"/>
          <p:nvPr/>
        </p:nvSpPr>
        <p:spPr>
          <a:xfrm>
            <a:off x="8569693" y="608359"/>
            <a:ext cx="3444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Can we add a new row to any of these entities without having a matching row to another Entity?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B3A01A0-8ADA-4E53-B6D4-9601EC813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330" y="190614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Strong vs Weak entity: Example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F141AE-2C9C-4564-BE73-F806962E2036}"/>
              </a:ext>
            </a:extLst>
          </p:cNvPr>
          <p:cNvSpPr txBox="1"/>
          <p:nvPr/>
        </p:nvSpPr>
        <p:spPr>
          <a:xfrm rot="19660514">
            <a:off x="7485669" y="5443829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STRONG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4D5C68-8D56-4F15-866F-13A6BB992EAD}"/>
              </a:ext>
            </a:extLst>
          </p:cNvPr>
          <p:cNvSpPr txBox="1"/>
          <p:nvPr/>
        </p:nvSpPr>
        <p:spPr>
          <a:xfrm rot="19660514">
            <a:off x="2526497" y="5763288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STRONG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94260F-44D2-4357-BC3E-36634516907C}"/>
              </a:ext>
            </a:extLst>
          </p:cNvPr>
          <p:cNvSpPr txBox="1"/>
          <p:nvPr/>
        </p:nvSpPr>
        <p:spPr>
          <a:xfrm rot="19660514">
            <a:off x="2178800" y="3006875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STRONG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A21D4C-804B-47B5-BA4C-2DD4C1703B49}"/>
              </a:ext>
            </a:extLst>
          </p:cNvPr>
          <p:cNvSpPr txBox="1"/>
          <p:nvPr/>
        </p:nvSpPr>
        <p:spPr>
          <a:xfrm rot="19660514">
            <a:off x="9910402" y="3512771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STRONG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08521B0-9A95-4B0D-AA4D-C56C2D210E05}"/>
              </a:ext>
            </a:extLst>
          </p:cNvPr>
          <p:cNvSpPr/>
          <p:nvPr/>
        </p:nvSpPr>
        <p:spPr>
          <a:xfrm>
            <a:off x="5201906" y="4320212"/>
            <a:ext cx="1271509" cy="229167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85E123C-ACE3-46BF-9700-81FF7CABB688}"/>
              </a:ext>
            </a:extLst>
          </p:cNvPr>
          <p:cNvSpPr/>
          <p:nvPr/>
        </p:nvSpPr>
        <p:spPr>
          <a:xfrm>
            <a:off x="5201906" y="3955510"/>
            <a:ext cx="1271509" cy="29995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7197127-3096-437B-BF8E-335B7E90416C}"/>
              </a:ext>
            </a:extLst>
          </p:cNvPr>
          <p:cNvSpPr txBox="1"/>
          <p:nvPr/>
        </p:nvSpPr>
        <p:spPr>
          <a:xfrm rot="19660514">
            <a:off x="6185260" y="4250129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Weak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329FD55-F1FE-4C0C-AD00-2A6DB6CDFCC1}"/>
              </a:ext>
            </a:extLst>
          </p:cNvPr>
          <p:cNvSpPr/>
          <p:nvPr/>
        </p:nvSpPr>
        <p:spPr>
          <a:xfrm>
            <a:off x="5217168" y="2560070"/>
            <a:ext cx="1271509" cy="229167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11920E72-6D15-48E9-8A40-3710AB00CC3E}"/>
              </a:ext>
            </a:extLst>
          </p:cNvPr>
          <p:cNvSpPr/>
          <p:nvPr/>
        </p:nvSpPr>
        <p:spPr>
          <a:xfrm>
            <a:off x="5191169" y="2261020"/>
            <a:ext cx="1271509" cy="229167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59CF7EE-54E4-4157-B35F-0E87178443A7}"/>
              </a:ext>
            </a:extLst>
          </p:cNvPr>
          <p:cNvSpPr txBox="1"/>
          <p:nvPr/>
        </p:nvSpPr>
        <p:spPr>
          <a:xfrm rot="19660514">
            <a:off x="6353274" y="2499880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Weak</a:t>
            </a:r>
          </a:p>
        </p:txBody>
      </p:sp>
    </p:spTree>
    <p:extLst>
      <p:ext uri="{BB962C8B-B14F-4D97-AF65-F5344CB8AC3E}">
        <p14:creationId xmlns:p14="http://schemas.microsoft.com/office/powerpoint/2010/main" val="429308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0" grpId="0"/>
      <p:bldP spid="31" grpId="0"/>
      <p:bldP spid="32" grpId="0"/>
      <p:bldP spid="34" grpId="0" animBg="1"/>
      <p:bldP spid="35" grpId="0" animBg="1"/>
      <p:bldP spid="37" grpId="0"/>
      <p:bldP spid="39" grpId="0" animBg="1"/>
      <p:bldP spid="40" grpId="0" animBg="1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CA941-09AB-412D-BFA3-ACD529126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Analysis Steps: </a:t>
            </a:r>
            <a:r>
              <a:rPr lang="en-US" b="0" i="0" dirty="0">
                <a:effectLst/>
                <a:latin typeface="+mn-lt"/>
              </a:rPr>
              <a:t>Distinguish strong and weak entities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B8C27C-EAF8-4A3A-AA11-94A86449B1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95467" y="2939309"/>
            <a:ext cx="4896533" cy="1800476"/>
          </a:xfr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2141DB8-931B-424E-93DA-D32E6A4AC5A7}"/>
              </a:ext>
            </a:extLst>
          </p:cNvPr>
          <p:cNvSpPr/>
          <p:nvPr/>
        </p:nvSpPr>
        <p:spPr>
          <a:xfrm>
            <a:off x="7401749" y="3728702"/>
            <a:ext cx="4683967" cy="367437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AB63E0-3027-4A05-95F2-3C44B7959F44}"/>
              </a:ext>
            </a:extLst>
          </p:cNvPr>
          <p:cNvSpPr txBox="1"/>
          <p:nvPr/>
        </p:nvSpPr>
        <p:spPr>
          <a:xfrm>
            <a:off x="839782" y="2659390"/>
            <a:ext cx="4832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Determine the owner of all Weak entities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60829D-B346-4B39-85EE-A13867ABB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75" y="3163310"/>
            <a:ext cx="1733668" cy="14086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3326B2-26A7-49D1-B977-4B84A38B0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2971" y="4739785"/>
            <a:ext cx="1848959" cy="12479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81039D-F325-462E-A96D-0DD78FB1A8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5853" y="3067890"/>
            <a:ext cx="1982732" cy="134321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05088D-F533-4E4F-973B-F283CF35273F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2481943" y="3867655"/>
            <a:ext cx="979714" cy="8721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C5E292A-838D-4C63-9952-7222E8C2B1CB}"/>
              </a:ext>
            </a:extLst>
          </p:cNvPr>
          <p:cNvCxnSpPr>
            <a:cxnSpLocks/>
            <a:stCxn id="10" idx="1"/>
            <a:endCxn id="9" idx="0"/>
          </p:cNvCxnSpPr>
          <p:nvPr/>
        </p:nvCxnSpPr>
        <p:spPr>
          <a:xfrm flipH="1">
            <a:off x="3757451" y="3739496"/>
            <a:ext cx="1318402" cy="10002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62D55F7-DC63-4E82-8557-54C64D3D89B8}"/>
              </a:ext>
            </a:extLst>
          </p:cNvPr>
          <p:cNvSpPr txBox="1"/>
          <p:nvPr/>
        </p:nvSpPr>
        <p:spPr>
          <a:xfrm rot="19660514">
            <a:off x="5462290" y="3577922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Parent (Owner)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AB3FD9-0D9D-4F76-8112-3E1C1962ABCE}"/>
              </a:ext>
            </a:extLst>
          </p:cNvPr>
          <p:cNvSpPr txBox="1"/>
          <p:nvPr/>
        </p:nvSpPr>
        <p:spPr>
          <a:xfrm rot="19660514">
            <a:off x="907506" y="3528986"/>
            <a:ext cx="193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Parent (Owner)</a:t>
            </a:r>
          </a:p>
        </p:txBody>
      </p:sp>
    </p:spTree>
    <p:extLst>
      <p:ext uri="{BB962C8B-B14F-4D97-AF65-F5344CB8AC3E}">
        <p14:creationId xmlns:p14="http://schemas.microsoft.com/office/powerpoint/2010/main" val="271641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03884EB-6978-4745-922A-7AE5DD419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Analysis Steps: </a:t>
            </a:r>
            <a:r>
              <a:rPr lang="en-US" b="0" i="0" dirty="0">
                <a:effectLst/>
                <a:latin typeface="+mn-lt"/>
              </a:rPr>
              <a:t>Distinguish strong and weak entities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F5F527D-0EEB-4B09-B0C8-8481BD668D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5374" y="2528762"/>
            <a:ext cx="4896533" cy="1800476"/>
          </a:xfr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4989D3D-A47E-46F1-9ABF-B27784DC1A33}"/>
              </a:ext>
            </a:extLst>
          </p:cNvPr>
          <p:cNvSpPr/>
          <p:nvPr/>
        </p:nvSpPr>
        <p:spPr>
          <a:xfrm>
            <a:off x="7271656" y="3747363"/>
            <a:ext cx="4683967" cy="451413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E22FE7A-C5F4-4663-B822-47CC6DCBFF8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63271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273239"/>
                </a:solidFill>
              </a:rPr>
              <a:t>In some ER a weak entity is represented by a double rectangle in the ER diagram</a:t>
            </a:r>
          </a:p>
          <a:p>
            <a:endParaRPr lang="en-US" dirty="0">
              <a:solidFill>
                <a:srgbClr val="273239"/>
              </a:solidFill>
            </a:endParaRPr>
          </a:p>
          <a:p>
            <a:endParaRPr lang="en-US" dirty="0">
              <a:solidFill>
                <a:srgbClr val="273239"/>
              </a:solidFill>
            </a:endParaRPr>
          </a:p>
          <a:p>
            <a:r>
              <a:rPr lang="en-US" dirty="0">
                <a:solidFill>
                  <a:srgbClr val="273239"/>
                </a:solidFill>
              </a:rPr>
              <a:t>In the Glossary:</a:t>
            </a:r>
          </a:p>
          <a:p>
            <a:pPr marL="0" indent="0">
              <a:buNone/>
            </a:pPr>
            <a:endParaRPr lang="en-US" dirty="0">
              <a:solidFill>
                <a:srgbClr val="273239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307324-9F86-4EA0-ACF2-3627CD58BB8B}"/>
              </a:ext>
            </a:extLst>
          </p:cNvPr>
          <p:cNvSpPr/>
          <p:nvPr/>
        </p:nvSpPr>
        <p:spPr>
          <a:xfrm>
            <a:off x="1250302" y="2948474"/>
            <a:ext cx="1166327" cy="429208"/>
          </a:xfrm>
          <a:prstGeom prst="rect">
            <a:avLst/>
          </a:prstGeom>
          <a:solidFill>
            <a:schemeClr val="bg1"/>
          </a:solidFill>
          <a:ln w="22225" cmpd="sng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Customer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6A84964-7F30-4272-859F-1E44DB16855D}"/>
              </a:ext>
            </a:extLst>
          </p:cNvPr>
          <p:cNvCxnSpPr/>
          <p:nvPr/>
        </p:nvCxnSpPr>
        <p:spPr>
          <a:xfrm>
            <a:off x="2416629" y="3163078"/>
            <a:ext cx="1125358" cy="0"/>
          </a:xfrm>
          <a:prstGeom prst="line">
            <a:avLst/>
          </a:prstGeom>
          <a:ln w="34925">
            <a:solidFill>
              <a:schemeClr val="accent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FED5DD5-0DFB-441B-B323-531813140DAB}"/>
              </a:ext>
            </a:extLst>
          </p:cNvPr>
          <p:cNvSpPr/>
          <p:nvPr/>
        </p:nvSpPr>
        <p:spPr>
          <a:xfrm>
            <a:off x="3541987" y="2948474"/>
            <a:ext cx="1166327" cy="429208"/>
          </a:xfrm>
          <a:prstGeom prst="rect">
            <a:avLst/>
          </a:prstGeom>
          <a:solidFill>
            <a:schemeClr val="bg1"/>
          </a:solidFill>
          <a:ln w="254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Loan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DBDA43D-A975-4E77-B709-0AD4C3625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52388"/>
              </p:ext>
            </p:extLst>
          </p:nvPr>
        </p:nvGraphicFramePr>
        <p:xfrm>
          <a:off x="1742751" y="4619861"/>
          <a:ext cx="4639388" cy="1557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9388">
                  <a:extLst>
                    <a:ext uri="{9D8B030D-6E8A-4147-A177-3AD203B41FA5}">
                      <a16:colId xmlns:a16="http://schemas.microsoft.com/office/drawing/2014/main" val="267835639"/>
                    </a:ext>
                  </a:extLst>
                </a:gridCol>
              </a:tblGrid>
              <a:tr h="1557097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dirty="0">
                          <a:solidFill>
                            <a:srgbClr val="273239"/>
                          </a:solidFill>
                        </a:rPr>
                        <a:t>Book (Identified relationship)  </a:t>
                      </a:r>
                      <a:r>
                        <a:rPr lang="en-US" dirty="0" err="1">
                          <a:solidFill>
                            <a:srgbClr val="273239"/>
                          </a:solidFill>
                        </a:rPr>
                        <a:t>BookCopy</a:t>
                      </a:r>
                      <a:endParaRPr lang="en-US" dirty="0">
                        <a:solidFill>
                          <a:srgbClr val="273239"/>
                        </a:solidFill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>
                          <a:solidFill>
                            <a:srgbClr val="273239"/>
                          </a:solidFill>
                        </a:rPr>
                        <a:t>ISBN (Primary key for Book)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326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2698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7474F"/>
                </a:solidFill>
                <a:latin typeface="Roboto" panose="02000000000000000000" pitchFamily="2" charset="0"/>
              </a:rPr>
              <a:t>Ch4: Section 4 Activity 4.4.2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821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7152</TotalTime>
  <Words>899</Words>
  <Application>Microsoft Office PowerPoint</Application>
  <PresentationFormat>Widescreen</PresentationFormat>
  <Paragraphs>149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Roboto</vt:lpstr>
      <vt:lpstr>Söhne</vt:lpstr>
      <vt:lpstr>Office Theme</vt:lpstr>
      <vt:lpstr>Database Design </vt:lpstr>
      <vt:lpstr>PowerPoint Presentation</vt:lpstr>
      <vt:lpstr>Analysis Steps: Distinguish strong and weak entities</vt:lpstr>
      <vt:lpstr>Analysis Steps: Distinguish strong and weak entities</vt:lpstr>
      <vt:lpstr>Analysis Steps: Distinguish strong and weak entities</vt:lpstr>
      <vt:lpstr>Strong vs Weak entity: Example</vt:lpstr>
      <vt:lpstr>Analysis Steps: Distinguish strong and weak entities</vt:lpstr>
      <vt:lpstr>Analysis Steps: Distinguish strong and weak entities</vt:lpstr>
      <vt:lpstr>PowerPoint Presentation</vt:lpstr>
      <vt:lpstr>PowerPoint Presentation</vt:lpstr>
      <vt:lpstr>PowerPoint Presentation</vt:lpstr>
      <vt:lpstr>Similar entities and optional attributes </vt:lpstr>
      <vt:lpstr>Similar Entities and Optional attributes</vt:lpstr>
      <vt:lpstr>PowerPoint Presentation</vt:lpstr>
      <vt:lpstr>Partitions </vt:lpstr>
      <vt:lpstr>PowerPoint Presentation</vt:lpstr>
      <vt:lpstr>HasA vs IsA Relationship</vt:lpstr>
      <vt:lpstr>Implementing Supertypes and Subtypes in the ER  </vt:lpstr>
      <vt:lpstr>PowerPoint Presentation</vt:lpstr>
      <vt:lpstr>4.6 Alternative modeling conventions </vt:lpstr>
      <vt:lpstr>PowerPoint Presentation</vt:lpstr>
      <vt:lpstr>Model conventions</vt:lpstr>
      <vt:lpstr>Standardized Models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Nareman</dc:creator>
  <cp:lastModifiedBy>Nareman</cp:lastModifiedBy>
  <cp:revision>28</cp:revision>
  <dcterms:created xsi:type="dcterms:W3CDTF">2024-02-28T19:49:37Z</dcterms:created>
  <dcterms:modified xsi:type="dcterms:W3CDTF">2024-03-04T19:02:26Z</dcterms:modified>
</cp:coreProperties>
</file>