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0" r:id="rId6"/>
    <p:sldId id="262" r:id="rId7"/>
    <p:sldId id="265" r:id="rId8"/>
    <p:sldId id="263" r:id="rId9"/>
    <p:sldId id="264" r:id="rId10"/>
    <p:sldId id="266" r:id="rId11"/>
    <p:sldId id="267" r:id="rId12"/>
    <p:sldId id="269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7" r:id="rId23"/>
    <p:sldId id="280" r:id="rId24"/>
    <p:sldId id="279" r:id="rId25"/>
    <p:sldId id="281" r:id="rId26"/>
    <p:sldId id="282" r:id="rId27"/>
    <p:sldId id="283" r:id="rId28"/>
    <p:sldId id="286" r:id="rId29"/>
    <p:sldId id="284" r:id="rId30"/>
    <p:sldId id="285" r:id="rId31"/>
    <p:sldId id="287" r:id="rId32"/>
    <p:sldId id="290" r:id="rId33"/>
    <p:sldId id="289" r:id="rId34"/>
    <p:sldId id="291" r:id="rId35"/>
    <p:sldId id="292" r:id="rId36"/>
    <p:sldId id="293" r:id="rId37"/>
    <p:sldId id="294" r:id="rId38"/>
    <p:sldId id="295" r:id="rId39"/>
    <p:sldId id="296" r:id="rId40"/>
    <p:sldId id="298" r:id="rId41"/>
    <p:sldId id="297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03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01CBF-4D88-4F48-B9AE-34A0FF923B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0E11F6-B848-4B39-A13E-20DE792C53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45EE1B-7622-4D7D-9E8F-7BD279A6D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A54AC-9BD7-4F56-92EE-0834B06F7941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D8B44A-309D-4681-839E-7F80A3A42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2F9173-82F7-43EE-97CC-AC2856C0C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92556-476D-401F-B43A-6F1E7A838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877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78AEA-D04D-4A45-BE90-15201CAAB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B6B42F-4D2A-412F-8C25-FA2DBA70FA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BA36B8-FAE9-4644-A94D-77C8321EE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A54AC-9BD7-4F56-92EE-0834B06F7941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F6DD0B-5400-40AC-90C0-D99766512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A440BD-6D88-4882-A187-CE102D435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92556-476D-401F-B43A-6F1E7A838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62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7F54B4-5F31-42F0-B505-7D69759035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B6A5DD-09EE-4600-AD55-1C054D96F4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12C631-AB47-43D7-861C-3CB3556EC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A54AC-9BD7-4F56-92EE-0834B06F7941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15B00-1894-44EE-9C48-480060A13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9AFEA9-A307-4613-936F-C8888CA22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92556-476D-401F-B43A-6F1E7A838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500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DBA22-F75D-4637-A3B4-4FA119E12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CDC262-3C06-4BBD-9959-BC57EDBBD5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5D73ED-7B27-4DB5-BB5C-04530CF75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A54AC-9BD7-4F56-92EE-0834B06F7941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859F9D-B8B2-4B92-B5D2-E5B3E8388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A6B402-7190-43E2-AD88-3D39CC47F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92556-476D-401F-B43A-6F1E7A838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847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DDA7E-0B90-4A00-9D1B-59140D502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A0B4B5-77D2-4FA3-8FC0-38ADB338D3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390088-3580-4A86-88F8-FCB535419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A54AC-9BD7-4F56-92EE-0834B06F7941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1598B-D8A1-4E69-9D3E-80F8919B6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4C0517-ECA0-4939-8AFE-6BF4A64FE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92556-476D-401F-B43A-6F1E7A838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614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974BE-CA4A-40C1-A333-400D41322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D4E64E-840E-4A75-92E4-AD9728C129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9E82F5-F50A-4459-9712-92766F4293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085740-0457-44D1-9E3B-C4C713D77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A54AC-9BD7-4F56-92EE-0834B06F7941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627E3B-7B3F-459D-BAA6-33F1391CF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7FEC82-4AF7-490E-AE81-270CC482B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92556-476D-401F-B43A-6F1E7A838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781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A5A0B-5588-4E61-9D03-C58588E8F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D13844-C025-4827-9C2B-EFEAF34946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1B68CA-A0D5-4670-A188-C88FD82D8B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9677D6-3FB3-44D0-ADAC-055617B791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3038E1-947E-4F9D-854E-58AD1AE5E5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09E590-9E31-4CAB-B85F-7FEB3FD8F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A54AC-9BD7-4F56-92EE-0834B06F7941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183969-2CEF-42A0-816E-AD119255A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8E370A-3227-4781-8AFA-135EDF12D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92556-476D-401F-B43A-6F1E7A838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896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20B81-EB51-47EE-A1BF-D39C80C35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CB7B4D-B364-44A8-8AEB-8431E4946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A54AC-9BD7-4F56-92EE-0834B06F7941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3D21C1-8705-49A6-8564-013C08EEE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F5135D-FA82-4B24-B100-F5CF2A384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92556-476D-401F-B43A-6F1E7A838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198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C994EB-3D7E-4540-A29F-2A4F2452B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A54AC-9BD7-4F56-92EE-0834B06F7941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5F23D2-853C-49FB-8A91-74C0B82C7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FD5E76-07C1-462A-B9C2-7D70B3D40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92556-476D-401F-B43A-6F1E7A838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620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881B0-FF76-44AA-B424-07B0E0BFA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005953-ED81-450D-B184-C5568B5E53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FB448A-4FC2-4086-AC62-1EF9319DF7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5FCA74-63E8-4206-90B8-703D0FB05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A54AC-9BD7-4F56-92EE-0834B06F7941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F0970-DCB5-4D49-BE35-952C81E03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78B3C3-6993-44A0-ABE5-8F4C52148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92556-476D-401F-B43A-6F1E7A838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344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C4085-0DD7-4315-9FE5-4734EC682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72EDF7-1425-480E-8F70-59BFF823FA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C89B6F-CE5D-47D5-8F8F-6D71BB5C98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3594DD-F704-466C-8C48-CC487BC55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A54AC-9BD7-4F56-92EE-0834B06F7941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F62293-A3E0-4157-99C5-5B1EC36B7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FE38AB-D6DC-43BB-B168-13186C3AD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92556-476D-401F-B43A-6F1E7A838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275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091468-3B27-4A6B-8317-25193398B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39B62B-4679-4CE9-91B9-6BB3BD4117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1FF5D0-3F68-4531-9150-1745C8347E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A54AC-9BD7-4F56-92EE-0834B06F7941}" type="datetimeFigureOut">
              <a:rPr lang="en-US" smtClean="0"/>
              <a:t>3/6/2024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79D227-31FD-479C-B8CC-FB655CC80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CF4A8D-7D78-4116-B1C6-7A3A028C76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92556-476D-401F-B43A-6F1E7A838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267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4D067-7FEF-4D9C-B9C5-689F21A820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Database design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876E14-6093-4FE7-84C8-77AA931EE0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CH4 Section 7-9</a:t>
            </a:r>
          </a:p>
        </p:txBody>
      </p:sp>
    </p:spTree>
    <p:extLst>
      <p:ext uri="{BB962C8B-B14F-4D97-AF65-F5344CB8AC3E}">
        <p14:creationId xmlns:p14="http://schemas.microsoft.com/office/powerpoint/2010/main" val="37126998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2A9AB-8AEF-4033-BB6E-A0FAB027B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Implementing strong entities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23B09A-F125-45D4-B60C-C45F377B2E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When implementing strong entities: </a:t>
            </a:r>
          </a:p>
          <a:p>
            <a:pPr lvl="1"/>
            <a:r>
              <a:rPr lang="en-US" dirty="0"/>
              <a:t>Strong entity become a strong table</a:t>
            </a:r>
          </a:p>
          <a:p>
            <a:pPr lvl="1"/>
            <a:r>
              <a:rPr lang="en-US" dirty="0"/>
              <a:t>Select a primary key for the strong entity </a:t>
            </a:r>
          </a:p>
          <a:p>
            <a:pPr lvl="2"/>
            <a:r>
              <a:rPr lang="en-US" dirty="0"/>
              <a:t>Must be : Unique and required</a:t>
            </a:r>
          </a:p>
          <a:p>
            <a:pPr lvl="2"/>
            <a:r>
              <a:rPr lang="en-US" dirty="0"/>
              <a:t>Preferred: simple, stable meaningless</a:t>
            </a:r>
          </a:p>
          <a:p>
            <a:pPr lvl="2"/>
            <a:r>
              <a:rPr lang="en-US" dirty="0"/>
              <a:t>If no simple primary key is a available use composite primary key</a:t>
            </a:r>
          </a:p>
          <a:p>
            <a:pPr lvl="2"/>
            <a:r>
              <a:rPr lang="en-US" dirty="0"/>
              <a:t>Designer might need to create an artificial primary key </a:t>
            </a:r>
          </a:p>
          <a:p>
            <a:pPr lvl="3"/>
            <a:r>
              <a:rPr lang="en-US" dirty="0"/>
              <a:t>Simple primary key usually integer and generated automatically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0103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39885-0E5C-4E9F-B3A1-9670FA58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Artificial key (surrogate key)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168783-12BE-40B1-9FEC-5E5CFD5B0F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62770"/>
            <a:ext cx="7699310" cy="76828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What is the problem with using Store ID as primary key?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845489-C19E-4C9F-8690-E0AADBB18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3213" y="3111047"/>
            <a:ext cx="8211696" cy="32484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995CB51-2F53-49F9-A4AD-AF3721EDE0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0791" y="4923921"/>
            <a:ext cx="7859222" cy="257211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F0309CA-7293-4CA7-AB07-9FFA5B726B74}"/>
              </a:ext>
            </a:extLst>
          </p:cNvPr>
          <p:cNvSpPr txBox="1">
            <a:spLocks/>
          </p:cNvSpPr>
          <p:nvPr/>
        </p:nvSpPr>
        <p:spPr>
          <a:xfrm>
            <a:off x="318797" y="3842803"/>
            <a:ext cx="2456171" cy="768285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Think</a:t>
            </a:r>
            <a:r>
              <a:rPr lang="en-US" dirty="0"/>
              <a:t> about  What is going to happened if one of the stores open a new branch? </a:t>
            </a:r>
          </a:p>
        </p:txBody>
      </p:sp>
    </p:spTree>
    <p:extLst>
      <p:ext uri="{BB962C8B-B14F-4D97-AF65-F5344CB8AC3E}">
        <p14:creationId xmlns:p14="http://schemas.microsoft.com/office/powerpoint/2010/main" val="1495613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39885-0E5C-4E9F-B3A1-9670FA58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Artificial key (surrogate key)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168783-12BE-40B1-9FEC-5E5CFD5B0F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62770"/>
            <a:ext cx="7699310" cy="7682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What can I use as a primary key?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845489-C19E-4C9F-8690-E0AADBB18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3213" y="3111047"/>
            <a:ext cx="8211696" cy="32484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995CB51-2F53-49F9-A4AD-AF3721EDE0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0791" y="4923921"/>
            <a:ext cx="7859222" cy="257211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4B7D227-B48F-4653-B363-F648D3090F72}"/>
              </a:ext>
            </a:extLst>
          </p:cNvPr>
          <p:cNvSpPr/>
          <p:nvPr/>
        </p:nvSpPr>
        <p:spPr>
          <a:xfrm>
            <a:off x="3004457" y="3024513"/>
            <a:ext cx="2539616" cy="72101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B9BFD3C-E7AA-4BEF-8AE1-179C013E31EF}"/>
              </a:ext>
            </a:extLst>
          </p:cNvPr>
          <p:cNvSpPr txBox="1">
            <a:spLocks/>
          </p:cNvSpPr>
          <p:nvPr/>
        </p:nvSpPr>
        <p:spPr>
          <a:xfrm>
            <a:off x="318797" y="3842803"/>
            <a:ext cx="2456171" cy="76828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Think</a:t>
            </a:r>
            <a:r>
              <a:rPr lang="en-US" dirty="0"/>
              <a:t> Is the new primary key simple, stable, meaningless?</a:t>
            </a:r>
          </a:p>
        </p:txBody>
      </p:sp>
    </p:spTree>
    <p:extLst>
      <p:ext uri="{BB962C8B-B14F-4D97-AF65-F5344CB8AC3E}">
        <p14:creationId xmlns:p14="http://schemas.microsoft.com/office/powerpoint/2010/main" val="1202965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D9570-BBB7-46B2-B08D-4B3CC00C3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Artificial keys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68323A-6F26-4BC2-B636-77BDE291A8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9249" y="4248923"/>
            <a:ext cx="3388567" cy="188621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Artificial keys They are:</a:t>
            </a:r>
          </a:p>
          <a:p>
            <a:r>
              <a:rPr lang="en-US" dirty="0"/>
              <a:t>Number</a:t>
            </a:r>
          </a:p>
          <a:p>
            <a:r>
              <a:rPr lang="en-US" dirty="0"/>
              <a:t>Sequential, starts from one</a:t>
            </a:r>
          </a:p>
          <a:p>
            <a:r>
              <a:rPr lang="en-US" dirty="0"/>
              <a:t>No business meaning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6A207A-336A-472B-A5C4-0602CF46E2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282" y="2094007"/>
            <a:ext cx="10078857" cy="1886213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7C3E216-1992-4817-BFDA-F20D70D1D793}"/>
              </a:ext>
            </a:extLst>
          </p:cNvPr>
          <p:cNvSpPr txBox="1">
            <a:spLocks/>
          </p:cNvSpPr>
          <p:nvPr/>
        </p:nvSpPr>
        <p:spPr>
          <a:xfrm>
            <a:off x="8093003" y="4383539"/>
            <a:ext cx="3388567" cy="17759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Artificial keys also known as: </a:t>
            </a:r>
          </a:p>
          <a:p>
            <a:r>
              <a:rPr lang="en-US" sz="1800" dirty="0"/>
              <a:t>Surrogate keys</a:t>
            </a:r>
          </a:p>
          <a:p>
            <a:r>
              <a:rPr lang="en-US" sz="1800" dirty="0"/>
              <a:t>Synthetic keys</a:t>
            </a:r>
          </a:p>
          <a:p>
            <a:r>
              <a:rPr lang="en-US" sz="1800" dirty="0"/>
              <a:t>Technical keys</a:t>
            </a:r>
          </a:p>
        </p:txBody>
      </p:sp>
    </p:spTree>
    <p:extLst>
      <p:ext uri="{BB962C8B-B14F-4D97-AF65-F5344CB8AC3E}">
        <p14:creationId xmlns:p14="http://schemas.microsoft.com/office/powerpoint/2010/main" val="9325717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113BCE-CCDC-4AC1-91BA-2C37D328F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Weak Entities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AAC82-50E5-4A09-A3F9-81A5B1595A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implementing weak entities: </a:t>
            </a:r>
          </a:p>
          <a:p>
            <a:pPr lvl="1"/>
            <a:r>
              <a:rPr lang="en-US" b="0" i="0" dirty="0">
                <a:effectLst/>
                <a:latin typeface="Roboto" panose="02000000000000000000" pitchFamily="2" charset="0"/>
              </a:rPr>
              <a:t>A weak table has a </a:t>
            </a:r>
            <a:r>
              <a:rPr lang="en-US" b="0" i="0" dirty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  <a:t>foreign key</a:t>
            </a:r>
            <a:r>
              <a:rPr lang="en-US" b="0" i="0" dirty="0">
                <a:effectLst/>
                <a:latin typeface="Roboto" panose="02000000000000000000" pitchFamily="2" charset="0"/>
              </a:rPr>
              <a:t> that references the identifying table and implements the identifying relationship.</a:t>
            </a:r>
            <a:endParaRPr lang="en-US" dirty="0"/>
          </a:p>
          <a:p>
            <a:r>
              <a:rPr lang="en-US" b="0" i="0" dirty="0">
                <a:effectLst/>
              </a:rPr>
              <a:t>The primary key of the weak entity depends on the </a:t>
            </a:r>
            <a:r>
              <a:rPr lang="en-US" b="0" i="0" dirty="0">
                <a:solidFill>
                  <a:srgbClr val="FF0000"/>
                </a:solidFill>
                <a:effectLst/>
              </a:rPr>
              <a:t>cardinality</a:t>
            </a:r>
            <a:r>
              <a:rPr lang="en-US" b="0" i="0" dirty="0">
                <a:effectLst/>
              </a:rPr>
              <a:t> of the identifying relationship:</a:t>
            </a:r>
          </a:p>
          <a:p>
            <a:pPr lvl="1"/>
            <a:r>
              <a:rPr lang="en-US" b="0" i="0" dirty="0">
                <a:effectLst/>
              </a:rPr>
              <a:t>weak entity is </a:t>
            </a:r>
            <a:r>
              <a:rPr lang="en-US" b="0" i="0" dirty="0">
                <a:solidFill>
                  <a:srgbClr val="7030A0"/>
                </a:solidFill>
                <a:effectLst/>
              </a:rPr>
              <a:t>plural</a:t>
            </a:r>
            <a:r>
              <a:rPr lang="en-US" b="0" i="0" dirty="0">
                <a:effectLst/>
              </a:rPr>
              <a:t>. The primary key is the </a:t>
            </a:r>
            <a:r>
              <a:rPr lang="en-US" b="0" i="0" dirty="0">
                <a:solidFill>
                  <a:srgbClr val="7030A0"/>
                </a:solidFill>
                <a:effectLst/>
              </a:rPr>
              <a:t>composite</a:t>
            </a:r>
            <a:r>
              <a:rPr lang="en-US" b="0" i="0" dirty="0">
                <a:effectLst/>
              </a:rPr>
              <a:t> of the foreign key and another column.</a:t>
            </a:r>
          </a:p>
          <a:p>
            <a:pPr lvl="1"/>
            <a:r>
              <a:rPr lang="en-US" b="0" i="0" dirty="0">
                <a:effectLst/>
              </a:rPr>
              <a:t>weak entity is </a:t>
            </a:r>
            <a:r>
              <a:rPr lang="en-US" b="0" i="0" dirty="0">
                <a:solidFill>
                  <a:srgbClr val="7030A0"/>
                </a:solidFill>
                <a:effectLst/>
              </a:rPr>
              <a:t>singular</a:t>
            </a:r>
            <a:r>
              <a:rPr lang="en-US" b="0" i="0" dirty="0">
                <a:effectLst/>
              </a:rPr>
              <a:t>. The primary key is the </a:t>
            </a:r>
            <a:r>
              <a:rPr lang="en-US" b="0" i="0" dirty="0">
                <a:solidFill>
                  <a:srgbClr val="7030A0"/>
                </a:solidFill>
                <a:effectLst/>
              </a:rPr>
              <a:t>foreign key only</a:t>
            </a:r>
            <a:r>
              <a:rPr lang="en-US" b="0" i="0" dirty="0">
                <a:effectLst/>
              </a:rPr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9847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88705-0C17-499E-A902-0BF0176EB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Weak entity with plural cardinality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2E01EF-9A8B-4534-BF3E-0A32A15CB3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2595465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Sharp corners in ERD represents Strong entities</a:t>
            </a:r>
          </a:p>
          <a:p>
            <a:r>
              <a:rPr lang="en-US" dirty="0"/>
              <a:t>Round corners Represents weak entities</a:t>
            </a:r>
          </a:p>
          <a:p>
            <a:r>
              <a:rPr lang="en-US" dirty="0"/>
              <a:t>Notice the primary key for all weak </a:t>
            </a:r>
            <a:r>
              <a:rPr lang="en-US" dirty="0" err="1"/>
              <a:t>entitites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55E8D11-EF0F-4ACC-955B-9E134C2E4B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8222" y="1690688"/>
            <a:ext cx="6754168" cy="479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3115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26ACC-6C47-4242-9BC1-71554D52B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Weak entities with singular cardinality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B6B40D-E6E5-4D8E-AE05-A25BD1983F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0936" y="2641577"/>
            <a:ext cx="7644199" cy="2172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860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A6CCC-F8AD-4EB7-866F-75E95EFD1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R</a:t>
            </a:r>
            <a:r>
              <a:rPr lang="en-US" b="0" i="0" dirty="0">
                <a:effectLst/>
                <a:latin typeface="+mn-lt"/>
              </a:rPr>
              <a:t>eferential </a:t>
            </a:r>
            <a:r>
              <a:rPr lang="en-US" dirty="0">
                <a:latin typeface="+mn-lt"/>
              </a:rPr>
              <a:t>I</a:t>
            </a:r>
            <a:r>
              <a:rPr lang="en-US" b="0" i="0" dirty="0">
                <a:effectLst/>
                <a:latin typeface="+mn-lt"/>
              </a:rPr>
              <a:t>ntegrity </a:t>
            </a:r>
            <a:r>
              <a:rPr lang="en-US" dirty="0">
                <a:latin typeface="+mn-lt"/>
              </a:rPr>
              <a:t>A</a:t>
            </a:r>
            <a:r>
              <a:rPr lang="en-US" b="0" i="0" dirty="0">
                <a:effectLst/>
                <a:latin typeface="+mn-lt"/>
              </a:rPr>
              <a:t>ctions for Foreign keys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CF390D-788E-4FF5-A7EE-CEBC505CD4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</a:rPr>
              <a:t>Cascade on primary key update and delete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</a:rPr>
              <a:t>Restrict on foreign key insert and update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73C6E2-4F3B-4C7F-9CBD-9E3CD3AA88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4181" y="3769017"/>
            <a:ext cx="7497221" cy="232442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59E018E-2BE3-417B-B637-78D68A8BC9E1}"/>
              </a:ext>
            </a:extLst>
          </p:cNvPr>
          <p:cNvSpPr txBox="1"/>
          <p:nvPr/>
        </p:nvSpPr>
        <p:spPr>
          <a:xfrm>
            <a:off x="737119" y="3758455"/>
            <a:ext cx="29391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Question</a:t>
            </a:r>
            <a:r>
              <a:rPr lang="en-US" dirty="0"/>
              <a:t>: What will happen if you want to update the foreign key 311 to 600?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1FC6D0-DEBB-42C0-8251-D210BDFD1CD2}"/>
              </a:ext>
            </a:extLst>
          </p:cNvPr>
          <p:cNvSpPr txBox="1"/>
          <p:nvPr/>
        </p:nvSpPr>
        <p:spPr>
          <a:xfrm>
            <a:off x="609601" y="5264292"/>
            <a:ext cx="2939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Answer</a:t>
            </a:r>
            <a:r>
              <a:rPr lang="en-US" dirty="0"/>
              <a:t>: Statement  will fail</a:t>
            </a:r>
          </a:p>
        </p:txBody>
      </p:sp>
    </p:spTree>
    <p:extLst>
      <p:ext uri="{BB962C8B-B14F-4D97-AF65-F5344CB8AC3E}">
        <p14:creationId xmlns:p14="http://schemas.microsoft.com/office/powerpoint/2010/main" val="101415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2D9D228-B5D1-4B4F-8F2B-589568FD1C20}"/>
              </a:ext>
            </a:extLst>
          </p:cNvPr>
          <p:cNvSpPr txBox="1"/>
          <p:nvPr/>
        </p:nvSpPr>
        <p:spPr>
          <a:xfrm>
            <a:off x="538843" y="566449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4.7.7: Implementing weak entities.</a:t>
            </a:r>
            <a:endParaRPr lang="en-US" dirty="0"/>
          </a:p>
        </p:txBody>
      </p:sp>
      <p:pic>
        <p:nvPicPr>
          <p:cNvPr id="4" name="Picture 2" descr="Project Jupyter - Wikipedia">
            <a:extLst>
              <a:ext uri="{FF2B5EF4-FFF2-40B4-BE49-F238E27FC236}">
                <a16:creationId xmlns:a16="http://schemas.microsoft.com/office/drawing/2014/main" id="{5621608B-6CDC-480E-91CF-E2FB62AC2E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702" y="1492898"/>
            <a:ext cx="4777274" cy="387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07853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D234E-0099-4D69-A3D2-016476992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0" dirty="0">
                <a:effectLst/>
                <a:latin typeface="Roboto" panose="02000000000000000000" pitchFamily="2" charset="0"/>
              </a:rPr>
              <a:t>Implementing supertype and subtype entities</a:t>
            </a:r>
            <a:br>
              <a:rPr lang="en-US" b="1" i="0" dirty="0">
                <a:effectLst/>
                <a:latin typeface="Roboto" panose="02000000000000000000" pitchFamily="2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D60F7E-DF4E-4BEB-A7A0-4870C9DD32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079033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When implementing super entities:</a:t>
            </a:r>
          </a:p>
          <a:p>
            <a:pPr lvl="1"/>
            <a:r>
              <a:rPr lang="en-US" dirty="0"/>
              <a:t> Supertype entity with an </a:t>
            </a:r>
            <a:r>
              <a:rPr lang="en-US" dirty="0">
                <a:solidFill>
                  <a:srgbClr val="7030A0"/>
                </a:solidFill>
              </a:rPr>
              <a:t>identifying attribute </a:t>
            </a:r>
            <a:r>
              <a:rPr lang="en-US" dirty="0"/>
              <a:t>is implemented as a strong entity</a:t>
            </a:r>
          </a:p>
          <a:p>
            <a:pPr lvl="2"/>
            <a:r>
              <a:rPr lang="en-US" b="0" i="0" dirty="0">
                <a:solidFill>
                  <a:srgbClr val="0D0D0D"/>
                </a:solidFill>
                <a:effectLst/>
              </a:rPr>
              <a:t>The unique identification comes from an attribute within the supertype entity itself.</a:t>
            </a:r>
            <a:endParaRPr lang="en-US" dirty="0"/>
          </a:p>
          <a:p>
            <a:pPr lvl="1"/>
            <a:r>
              <a:rPr lang="en-US" b="0" i="0" dirty="0">
                <a:effectLst/>
              </a:rPr>
              <a:t>A supertype entity that has an </a:t>
            </a:r>
            <a:r>
              <a:rPr lang="en-US" b="0" i="0" dirty="0">
                <a:solidFill>
                  <a:srgbClr val="7030A0"/>
                </a:solidFill>
                <a:effectLst/>
              </a:rPr>
              <a:t>identifying relationship </a:t>
            </a:r>
            <a:r>
              <a:rPr lang="en-US" b="0" i="0" dirty="0">
                <a:effectLst/>
              </a:rPr>
              <a:t>is implemented like a weak entity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CDCA2D-D1E4-43E1-859F-2C959B2E7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8191" y="2013559"/>
            <a:ext cx="5372850" cy="2133898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94389F7-109A-45D8-B21D-3B3EEC9B5CFF}"/>
              </a:ext>
            </a:extLst>
          </p:cNvPr>
          <p:cNvSpPr/>
          <p:nvPr/>
        </p:nvSpPr>
        <p:spPr>
          <a:xfrm>
            <a:off x="9907585" y="2696547"/>
            <a:ext cx="1311086" cy="23326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E9AD9F-FBDF-4D20-BC8F-75EC7A813B28}"/>
              </a:ext>
            </a:extLst>
          </p:cNvPr>
          <p:cNvSpPr txBox="1"/>
          <p:nvPr/>
        </p:nvSpPr>
        <p:spPr>
          <a:xfrm>
            <a:off x="6139545" y="4598587"/>
            <a:ext cx="37921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StudentID</a:t>
            </a:r>
            <a:r>
              <a:rPr lang="en-US" dirty="0"/>
              <a:t> is Foreign key and primary key in the subtype entity</a:t>
            </a:r>
          </a:p>
          <a:p>
            <a:endParaRPr lang="en-US" dirty="0">
              <a:solidFill>
                <a:srgbClr val="0D0D0D"/>
              </a:solidFill>
              <a:latin typeface="Söhne"/>
            </a:endParaRPr>
          </a:p>
          <a:p>
            <a:r>
              <a:rPr lang="en-US" dirty="0">
                <a:solidFill>
                  <a:srgbClr val="0D0D0D"/>
                </a:solidFill>
                <a:latin typeface="Söhne"/>
              </a:rPr>
              <a:t>S</a:t>
            </a:r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ubtype entity typically inherits this identifying attribute from the supertype.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09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59153-0601-42D0-9E59-E64CE04BB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2D2C91-83AA-4B82-9943-3E56CEE3B4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Three stages to design database:</a:t>
            </a:r>
          </a:p>
          <a:p>
            <a:pPr lvl="1"/>
            <a:r>
              <a:rPr lang="en-US" dirty="0"/>
              <a:t>Analysis</a:t>
            </a:r>
          </a:p>
          <a:p>
            <a:pPr lvl="1"/>
            <a:r>
              <a:rPr lang="en-US" dirty="0"/>
              <a:t>Logical</a:t>
            </a:r>
          </a:p>
          <a:p>
            <a:pPr lvl="1"/>
            <a:r>
              <a:rPr lang="en-US" dirty="0"/>
              <a:t>Physical</a:t>
            </a:r>
          </a:p>
        </p:txBody>
      </p:sp>
      <p:pic>
        <p:nvPicPr>
          <p:cNvPr id="1028" name="Picture 4" descr="3,548,483 Check Royalty-Free Photos and Stock Images | Shutterstock">
            <a:extLst>
              <a:ext uri="{FF2B5EF4-FFF2-40B4-BE49-F238E27FC236}">
                <a16:creationId xmlns:a16="http://schemas.microsoft.com/office/drawing/2014/main" id="{7167183A-16D9-488A-868D-1623FEEE50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866" y="2197916"/>
            <a:ext cx="755009" cy="486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18824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D234E-0099-4D69-A3D2-016476992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0" dirty="0">
                <a:effectLst/>
                <a:latin typeface="Roboto" panose="02000000000000000000" pitchFamily="2" charset="0"/>
              </a:rPr>
              <a:t>Implementing supertype</a:t>
            </a:r>
            <a:br>
              <a:rPr lang="en-US" b="1" i="0" dirty="0">
                <a:effectLst/>
                <a:latin typeface="Roboto" panose="02000000000000000000" pitchFamily="2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D60F7E-DF4E-4BEB-A7A0-4870C9DD32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079033" cy="4351338"/>
          </a:xfrm>
        </p:spPr>
        <p:txBody>
          <a:bodyPr>
            <a:normAutofit/>
          </a:bodyPr>
          <a:lstStyle/>
          <a:p>
            <a:r>
              <a:rPr lang="en-US" dirty="0"/>
              <a:t>When implementing supertype entities:</a:t>
            </a:r>
          </a:p>
          <a:p>
            <a:pPr lvl="1"/>
            <a:r>
              <a:rPr lang="en-US" dirty="0"/>
              <a:t> Supertype entity with an </a:t>
            </a:r>
            <a:r>
              <a:rPr lang="en-US" dirty="0">
                <a:solidFill>
                  <a:srgbClr val="7030A0"/>
                </a:solidFill>
              </a:rPr>
              <a:t>identifying attribute </a:t>
            </a:r>
            <a:r>
              <a:rPr lang="en-US" dirty="0"/>
              <a:t>is implemented as a strong entity</a:t>
            </a:r>
          </a:p>
          <a:p>
            <a:pPr lvl="1"/>
            <a:r>
              <a:rPr lang="en-US" b="0" i="0" dirty="0">
                <a:effectLst/>
              </a:rPr>
              <a:t>A supertype entity that has an </a:t>
            </a:r>
            <a:r>
              <a:rPr lang="en-US" b="0" i="0" dirty="0">
                <a:solidFill>
                  <a:srgbClr val="7030A0"/>
                </a:solidFill>
                <a:effectLst/>
              </a:rPr>
              <a:t>identifying relationship </a:t>
            </a:r>
            <a:r>
              <a:rPr lang="en-US" b="0" i="0" dirty="0">
                <a:effectLst/>
              </a:rPr>
              <a:t>is implemented like a weak entity</a:t>
            </a:r>
            <a:endParaRPr lang="en-US" dirty="0"/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E9AD9F-FBDF-4D20-BC8F-75EC7A813B28}"/>
              </a:ext>
            </a:extLst>
          </p:cNvPr>
          <p:cNvSpPr txBox="1"/>
          <p:nvPr/>
        </p:nvSpPr>
        <p:spPr>
          <a:xfrm>
            <a:off x="6139545" y="4598587"/>
            <a:ext cx="37921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AddressID</a:t>
            </a:r>
            <a:r>
              <a:rPr lang="en-US" dirty="0"/>
              <a:t> is Foreign key in the supertype entity that reference the subtype entity </a:t>
            </a:r>
          </a:p>
          <a:p>
            <a:endParaRPr lang="en-US" dirty="0">
              <a:solidFill>
                <a:srgbClr val="0D0D0D"/>
              </a:solidFill>
              <a:latin typeface="Söhne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632503-5DBB-4A38-9909-B7AEC28F4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0924" y="1695922"/>
            <a:ext cx="5888417" cy="2305372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D31DA79-F3AF-405A-A43B-D6813FA4D761}"/>
              </a:ext>
            </a:extLst>
          </p:cNvPr>
          <p:cNvSpPr/>
          <p:nvPr/>
        </p:nvSpPr>
        <p:spPr>
          <a:xfrm>
            <a:off x="6096000" y="2914262"/>
            <a:ext cx="1311086" cy="20216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8148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77B01-DAA4-449D-8588-F78747EE6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effectLst/>
                <a:latin typeface="+mn-lt"/>
              </a:rPr>
              <a:t>Implementing subtype entities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B5C98E-D1FA-4F13-96E9-FC3B482AC3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850224" cy="4351338"/>
          </a:xfrm>
        </p:spPr>
        <p:txBody>
          <a:bodyPr/>
          <a:lstStyle/>
          <a:p>
            <a:r>
              <a:rPr lang="en-US" dirty="0"/>
              <a:t>When implementing supertype entities:</a:t>
            </a:r>
          </a:p>
          <a:p>
            <a:pPr lvl="1"/>
            <a:r>
              <a:rPr lang="en-US" i="0" dirty="0">
                <a:solidFill>
                  <a:srgbClr val="0D0D0D"/>
                </a:solidFill>
                <a:effectLst/>
              </a:rPr>
              <a:t>Primary Key is Identical to the Supertype Primary Key:</a:t>
            </a:r>
          </a:p>
          <a:p>
            <a:pPr lvl="2"/>
            <a:r>
              <a:rPr lang="en-US" i="0" dirty="0" err="1">
                <a:solidFill>
                  <a:srgbClr val="0D0D0D"/>
                </a:solidFill>
                <a:effectLst/>
              </a:rPr>
              <a:t>PersonID</a:t>
            </a:r>
            <a:r>
              <a:rPr lang="en-US" i="0" dirty="0">
                <a:solidFill>
                  <a:srgbClr val="0D0D0D"/>
                </a:solidFill>
                <a:effectLst/>
              </a:rPr>
              <a:t> is primary key in both Student and person</a:t>
            </a:r>
          </a:p>
          <a:p>
            <a:pPr lvl="1"/>
            <a:r>
              <a:rPr lang="en-US" i="0" dirty="0">
                <a:solidFill>
                  <a:srgbClr val="0D0D0D"/>
                </a:solidFill>
                <a:effectLst/>
              </a:rPr>
              <a:t>Primary Key is Also a Foreign Key That References the Supertype Primary Key:</a:t>
            </a:r>
          </a:p>
          <a:p>
            <a:pPr lvl="2"/>
            <a:r>
              <a:rPr lang="en-US" dirty="0" err="1">
                <a:solidFill>
                  <a:srgbClr val="0D0D0D"/>
                </a:solidFill>
              </a:rPr>
              <a:t>PersonID</a:t>
            </a:r>
            <a:r>
              <a:rPr lang="en-US" dirty="0">
                <a:solidFill>
                  <a:srgbClr val="0D0D0D"/>
                </a:solidFill>
              </a:rPr>
              <a:t> in student is a foreign key that reference person</a:t>
            </a:r>
            <a:endParaRPr lang="en-US" i="0" dirty="0">
              <a:solidFill>
                <a:srgbClr val="0D0D0D"/>
              </a:solidFill>
              <a:effectLst/>
            </a:endParaRPr>
          </a:p>
          <a:p>
            <a:pPr lvl="2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0E6DBD-5EF6-4FC9-A32D-60794639D9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0" y="2704024"/>
            <a:ext cx="4391608" cy="2133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2939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63AD9-4BC7-4C9B-983D-7E9DE3E36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b="0" i="0" dirty="0">
                <a:effectLst/>
              </a:rPr>
              <a:t>eferential </a:t>
            </a:r>
            <a:r>
              <a:rPr lang="en-US" dirty="0"/>
              <a:t>I</a:t>
            </a:r>
            <a:r>
              <a:rPr lang="en-US" b="0" i="0" dirty="0">
                <a:effectLst/>
              </a:rPr>
              <a:t>ntegrity actions for Foreign </a:t>
            </a:r>
            <a:r>
              <a:rPr lang="en-US" dirty="0"/>
              <a:t>K</a:t>
            </a:r>
            <a:r>
              <a:rPr lang="en-US" b="0" i="0" dirty="0">
                <a:effectLst/>
              </a:rPr>
              <a:t>eys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512E31-B81A-450F-8BDD-403D220D17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b="0" i="0" dirty="0">
                <a:effectLst/>
              </a:rPr>
              <a:t>The foreign key usually has the following referential integrity actions:</a:t>
            </a:r>
          </a:p>
          <a:p>
            <a:pPr lvl="1"/>
            <a:r>
              <a:rPr lang="en-US" b="0" i="0" dirty="0">
                <a:effectLst/>
              </a:rPr>
              <a:t>Cascade on primary key update and delete</a:t>
            </a:r>
          </a:p>
          <a:p>
            <a:pPr lvl="1"/>
            <a:r>
              <a:rPr lang="en-US" b="0" i="0" dirty="0">
                <a:effectLst/>
              </a:rPr>
              <a:t>Restrict on foreign key insert and update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0437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roject Jupyter - Wikipedia">
            <a:extLst>
              <a:ext uri="{FF2B5EF4-FFF2-40B4-BE49-F238E27FC236}">
                <a16:creationId xmlns:a16="http://schemas.microsoft.com/office/drawing/2014/main" id="{5621608B-6CDC-480E-91CF-E2FB62AC2E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6138" y="1492898"/>
            <a:ext cx="3825552" cy="387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576764D-A5BA-482D-B9EC-1DD51A741C29}"/>
              </a:ext>
            </a:extLst>
          </p:cNvPr>
          <p:cNvSpPr txBox="1"/>
          <p:nvPr/>
        </p:nvSpPr>
        <p:spPr>
          <a:xfrm>
            <a:off x="249594" y="258538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4.7.9: Implementing subtype entities.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6719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23CA5-A165-4B97-8208-F948D27E9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Logical Design - Summery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FDF199-C094-4B62-8379-FEB40289A9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Logical design includes the following steps: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A80DAE-B02B-43A2-95F0-1B507E398B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0281" y="3156719"/>
            <a:ext cx="4753638" cy="19814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D407BDB-4F57-4C1A-8403-CDF706F7A7D9}"/>
              </a:ext>
            </a:extLst>
          </p:cNvPr>
          <p:cNvSpPr txBox="1"/>
          <p:nvPr/>
        </p:nvSpPr>
        <p:spPr>
          <a:xfrm>
            <a:off x="6096000" y="3156719"/>
            <a:ext cx="609755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D0D0D"/>
                </a:solidFill>
                <a:latin typeface="Söhne"/>
              </a:rPr>
              <a:t>W</a:t>
            </a:r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e create basic tables and columns in the 'implement entities' step, then refine and improve them in later design steps.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D0D0D"/>
                </a:solidFill>
                <a:latin typeface="Söhne"/>
              </a:rPr>
              <a:t>In the design stage some decision are based on the database system but others on the business rules.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0253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FF3FE95-026B-431F-9C82-69BECD2FF170}"/>
              </a:ext>
            </a:extLst>
          </p:cNvPr>
          <p:cNvSpPr txBox="1"/>
          <p:nvPr/>
        </p:nvSpPr>
        <p:spPr>
          <a:xfrm>
            <a:off x="398884" y="538456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4.7.10: Database design.</a:t>
            </a:r>
            <a:endParaRPr lang="en-US" dirty="0"/>
          </a:p>
        </p:txBody>
      </p:sp>
      <p:pic>
        <p:nvPicPr>
          <p:cNvPr id="4" name="Picture 2" descr="Project Jupyter - Wikipedia">
            <a:extLst>
              <a:ext uri="{FF2B5EF4-FFF2-40B4-BE49-F238E27FC236}">
                <a16:creationId xmlns:a16="http://schemas.microsoft.com/office/drawing/2014/main" id="{19F484D0-9E69-4F0F-A1CB-FF770E8EF9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934" y="1922106"/>
            <a:ext cx="3573625" cy="387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36535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06BF3-EEA1-433D-8772-3B421D1D1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effectLst/>
                <a:latin typeface="+mn-lt"/>
              </a:rPr>
              <a:t>4.8 Implementing relationships</a:t>
            </a:r>
            <a:b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FC75D8-720D-4393-B77C-082C84C765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0" dirty="0">
                <a:effectLst/>
              </a:rPr>
              <a:t>Implementing many-one relationships</a:t>
            </a:r>
          </a:p>
          <a:p>
            <a:r>
              <a:rPr lang="en-US" i="0" dirty="0">
                <a:effectLst/>
              </a:rPr>
              <a:t>Implementing one-one relationships</a:t>
            </a:r>
          </a:p>
          <a:p>
            <a:r>
              <a:rPr lang="en-US" i="0" dirty="0">
                <a:effectLst/>
              </a:rPr>
              <a:t>Implementing many-many relationships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0629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969880-FDE4-4EE5-BD06-EE384F8F0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effectLst/>
              </a:rPr>
              <a:t>Implementing many-one relationships</a:t>
            </a:r>
            <a:br>
              <a:rPr lang="en-US" i="0" dirty="0">
                <a:effectLst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92FE7F-8774-4F3D-9BB8-D043F9FB64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94445" cy="4351338"/>
          </a:xfrm>
        </p:spPr>
        <p:txBody>
          <a:bodyPr/>
          <a:lstStyle/>
          <a:p>
            <a:pPr algn="l"/>
            <a:r>
              <a:rPr lang="en-US" b="0" i="0" dirty="0">
                <a:effectLst/>
              </a:rPr>
              <a:t>A many-one or one-many relationship becomes a foreign key: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</a:rPr>
              <a:t>The foreign key goes in the table on the 'many' side and refers to the table on the 'one' side.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</a:rPr>
              <a:t>If the entity on the 'one' side is required, the foreign key column is also required.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88F579-7145-416C-AC3D-E138003BC1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8649" y="2458028"/>
            <a:ext cx="4839375" cy="3086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0255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1A308-D3C3-454B-9767-B2A017F19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Question: Answer question for the relationship below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C3E1CF-4C3C-4DF6-8DA8-3D6269032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901751" cy="13255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Question1</a:t>
            </a:r>
            <a:r>
              <a:rPr lang="en-US" dirty="0"/>
              <a:t>: Where should we place the foreign key?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AE9D590-855A-44A3-B49F-6A1C194253EB}"/>
              </a:ext>
            </a:extLst>
          </p:cNvPr>
          <p:cNvSpPr txBox="1">
            <a:spLocks/>
          </p:cNvSpPr>
          <p:nvPr/>
        </p:nvSpPr>
        <p:spPr>
          <a:xfrm>
            <a:off x="664028" y="4655910"/>
            <a:ext cx="3901751" cy="1325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rgbClr val="FF0000"/>
                </a:solidFill>
              </a:rPr>
              <a:t>Question2</a:t>
            </a:r>
            <a:r>
              <a:rPr lang="en-US" dirty="0"/>
              <a:t>: Can foreign key be null?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27F210E-D822-4218-AE18-DCB3E06E9B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5094" y="2862152"/>
            <a:ext cx="4854298" cy="2038635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80C25DA-61F6-499C-9766-A6B0A5BCE828}"/>
              </a:ext>
            </a:extLst>
          </p:cNvPr>
          <p:cNvSpPr txBox="1">
            <a:spLocks/>
          </p:cNvSpPr>
          <p:nvPr/>
        </p:nvSpPr>
        <p:spPr>
          <a:xfrm>
            <a:off x="838200" y="2862152"/>
            <a:ext cx="3901751" cy="1325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rgbClr val="FF0000"/>
                </a:solidFill>
              </a:rPr>
              <a:t>Answer</a:t>
            </a:r>
            <a:r>
              <a:rPr lang="en-US" dirty="0"/>
              <a:t>: In the Book Table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1BAF962-0C8E-49F2-A28C-9630794B1835}"/>
              </a:ext>
            </a:extLst>
          </p:cNvPr>
          <p:cNvSpPr txBox="1">
            <a:spLocks/>
          </p:cNvSpPr>
          <p:nvPr/>
        </p:nvSpPr>
        <p:spPr>
          <a:xfrm>
            <a:off x="2698102" y="5543980"/>
            <a:ext cx="3901751" cy="1325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rgbClr val="FF0000"/>
                </a:solidFill>
              </a:rPr>
              <a:t>Answer</a:t>
            </a:r>
            <a:r>
              <a:rPr lang="en-US" dirty="0"/>
              <a:t>: Yes, STD is optional so foreign key can be null</a:t>
            </a:r>
          </a:p>
        </p:txBody>
      </p:sp>
    </p:spTree>
    <p:extLst>
      <p:ext uri="{BB962C8B-B14F-4D97-AF65-F5344CB8AC3E}">
        <p14:creationId xmlns:p14="http://schemas.microsoft.com/office/powerpoint/2010/main" val="3096488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61EEEEF-0B80-4BAA-993F-69C3EA1D94FA}"/>
              </a:ext>
            </a:extLst>
          </p:cNvPr>
          <p:cNvSpPr txBox="1"/>
          <p:nvPr/>
        </p:nvSpPr>
        <p:spPr>
          <a:xfrm>
            <a:off x="90974" y="398497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4.8.2: Implementing many-one relationships.</a:t>
            </a:r>
            <a:endParaRPr lang="en-US" dirty="0"/>
          </a:p>
        </p:txBody>
      </p:sp>
      <p:pic>
        <p:nvPicPr>
          <p:cNvPr id="4" name="Picture 2" descr="Project Jupyter - Wikipedia">
            <a:extLst>
              <a:ext uri="{FF2B5EF4-FFF2-40B4-BE49-F238E27FC236}">
                <a16:creationId xmlns:a16="http://schemas.microsoft.com/office/drawing/2014/main" id="{605CE6B7-6DDB-42D5-8D94-36E1D549BC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934" y="1922106"/>
            <a:ext cx="3573625" cy="387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030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FE8E2-C2B8-4CBA-B1DD-8E7228ECF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Logical stage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8ABE5E-E32E-4C17-817D-9D3D840C01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19800" cy="4351338"/>
          </a:xfrm>
        </p:spPr>
        <p:txBody>
          <a:bodyPr/>
          <a:lstStyle/>
          <a:p>
            <a:r>
              <a:rPr lang="en-US" dirty="0"/>
              <a:t>In the logical stage:</a:t>
            </a:r>
          </a:p>
          <a:p>
            <a:pPr lvl="1"/>
            <a:r>
              <a:rPr lang="en-US" dirty="0"/>
              <a:t>Entities become tables</a:t>
            </a:r>
          </a:p>
          <a:p>
            <a:pPr lvl="1"/>
            <a:r>
              <a:rPr lang="en-US" dirty="0"/>
              <a:t>Attributes became columns</a:t>
            </a:r>
          </a:p>
          <a:p>
            <a:pPr lvl="2"/>
            <a:r>
              <a:rPr lang="en-US" dirty="0"/>
              <a:t>Required attribute become NOT NULL column</a:t>
            </a:r>
          </a:p>
          <a:p>
            <a:pPr lvl="2"/>
            <a:r>
              <a:rPr lang="en-US" dirty="0"/>
              <a:t>Optional attribute become may accept NULL values</a:t>
            </a:r>
          </a:p>
          <a:p>
            <a:pPr lvl="1"/>
            <a:r>
              <a:rPr lang="en-US" dirty="0"/>
              <a:t>Primary keys are selected </a:t>
            </a:r>
          </a:p>
          <a:p>
            <a:pPr lvl="2"/>
            <a:r>
              <a:rPr lang="en-US" dirty="0"/>
              <a:t>Primary keys </a:t>
            </a:r>
            <a:r>
              <a:rPr lang="en-US" u="sng" dirty="0">
                <a:solidFill>
                  <a:srgbClr val="FF0000"/>
                </a:solidFill>
              </a:rPr>
              <a:t>must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be </a:t>
            </a:r>
          </a:p>
          <a:p>
            <a:pPr lvl="3"/>
            <a:r>
              <a:rPr lang="en-US" dirty="0"/>
              <a:t>Unique (U)</a:t>
            </a:r>
          </a:p>
          <a:p>
            <a:pPr lvl="3"/>
            <a:r>
              <a:rPr lang="en-US" dirty="0"/>
              <a:t>Required (R)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36D5BF-982A-48A9-B766-89C79A4FAA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5185" y="2112890"/>
            <a:ext cx="1562318" cy="102884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FF88E05-3737-47CC-9429-A318E2F29D94}"/>
              </a:ext>
            </a:extLst>
          </p:cNvPr>
          <p:cNvSpPr txBox="1"/>
          <p:nvPr/>
        </p:nvSpPr>
        <p:spPr>
          <a:xfrm>
            <a:off x="7452565" y="3647912"/>
            <a:ext cx="494755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latin typeface="Roboto" panose="02000000000000000000" pitchFamily="2" charset="0"/>
              </a:rPr>
              <a:t>Notice:</a:t>
            </a:r>
            <a:r>
              <a:rPr lang="en-US" dirty="0">
                <a:solidFill>
                  <a:srgbClr val="37474F"/>
                </a:solidFill>
                <a:latin typeface="Roboto" panose="02000000000000000000" pitchFamily="2" charset="0"/>
              </a:rPr>
              <a:t> 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Primary keys are always required and unique, so R and U are unnecessary after </a:t>
            </a:r>
            <a:r>
              <a:rPr lang="en-US" b="0" i="0" dirty="0" err="1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PartNumber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114581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DF7AD-6DAB-4221-BC3F-0A4F0000D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Implementing one-one relationship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07FDE0-1651-4300-972B-AB7078E069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2355" cy="4351338"/>
          </a:xfrm>
        </p:spPr>
        <p:txBody>
          <a:bodyPr>
            <a:normAutofit fontScale="85000" lnSpcReduction="20000"/>
          </a:bodyPr>
          <a:lstStyle/>
          <a:p>
            <a:r>
              <a:rPr lang="en-US" b="0" i="0" dirty="0">
                <a:effectLst/>
              </a:rPr>
              <a:t>A one-one relationship becomes a foreign key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effectLst/>
              </a:rPr>
              <a:t>Consider placing the foreign key in the table with fewer rows to minimize NULL values.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</a:rPr>
              <a:t>The foreign key column is unique.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</a:rPr>
              <a:t>If the entity on the opposite side of the relationship is required, the foreign key column is also required.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/>
              <a:t>Pick a good name for the foreign key</a:t>
            </a:r>
          </a:p>
          <a:p>
            <a:pPr lvl="1"/>
            <a:r>
              <a:rPr lang="en-US" b="0" i="0" dirty="0">
                <a:effectLst/>
              </a:rPr>
              <a:t>Same as the referenced primary key with optional prefix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en-US" sz="2800" b="0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2800" b="0" i="0" u="none" strike="noStrike" cap="none" normalizeH="0" baseline="0" dirty="0">
                <a:ln>
                  <a:noFill/>
                </a:ln>
                <a:effectLst/>
              </a:rPr>
            </a:br>
            <a:endParaRPr kumimoji="0" lang="en-US" altLang="en-US" sz="2800" b="0" i="0" u="none" strike="noStrike" cap="none" normalizeH="0" baseline="0" dirty="0">
              <a:ln>
                <a:noFill/>
              </a:ln>
              <a:effectLst/>
            </a:endParaRPr>
          </a:p>
          <a:p>
            <a:endParaRPr lang="en-US" b="0" i="0" dirty="0">
              <a:solidFill>
                <a:srgbClr val="37474F"/>
              </a:solidFill>
              <a:effectLst/>
              <a:latin typeface="Roboto" panose="02000000000000000000" pitchFamily="2" charset="0"/>
            </a:endParaRPr>
          </a:p>
          <a:p>
            <a:endParaRPr lang="en-US" b="0" i="0" dirty="0">
              <a:solidFill>
                <a:srgbClr val="37474F"/>
              </a:solidFill>
              <a:effectLst/>
              <a:latin typeface="Roboto" panose="02000000000000000000" pitchFamily="2" charset="0"/>
            </a:endParaRPr>
          </a:p>
          <a:p>
            <a:endParaRPr lang="en-US" b="0" i="0" dirty="0">
              <a:solidFill>
                <a:srgbClr val="37474F"/>
              </a:solidFill>
              <a:effectLst/>
              <a:latin typeface="Roboto" panose="02000000000000000000" pitchFamily="2" charset="0"/>
            </a:endParaRPr>
          </a:p>
          <a:p>
            <a:endParaRPr lang="en-US" dirty="0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4D5FBB4F-739F-41AE-935E-76A132F225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38499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Söhne"/>
            </a:endParaRPr>
          </a:p>
        </p:txBody>
      </p:sp>
    </p:spTree>
    <p:extLst>
      <p:ext uri="{BB962C8B-B14F-4D97-AF65-F5344CB8AC3E}">
        <p14:creationId xmlns:p14="http://schemas.microsoft.com/office/powerpoint/2010/main" val="28625807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66331D-B12D-42F7-B16B-63CEBDB89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Determine cardinality?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CA680B-927D-40C0-80EB-3FDCB88165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81261" cy="4351338"/>
          </a:xfrm>
        </p:spPr>
        <p:txBody>
          <a:bodyPr>
            <a:normAutofit/>
          </a:bodyPr>
          <a:lstStyle/>
          <a:p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Each employee </a:t>
            </a:r>
            <a:r>
              <a:rPr lang="en-US" b="0" i="0" dirty="0">
                <a:solidFill>
                  <a:srgbClr val="FF0000"/>
                </a:solidFill>
                <a:effectLst/>
                <a:latin typeface="Söhne"/>
              </a:rPr>
              <a:t>must </a:t>
            </a:r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have  at </a:t>
            </a:r>
            <a:r>
              <a:rPr lang="en-US" b="0" i="0" dirty="0">
                <a:solidFill>
                  <a:srgbClr val="FF0000"/>
                </a:solidFill>
                <a:effectLst/>
                <a:latin typeface="Söhne"/>
              </a:rPr>
              <a:t>most one</a:t>
            </a:r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 office. </a:t>
            </a:r>
          </a:p>
          <a:p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Each office </a:t>
            </a:r>
            <a:r>
              <a:rPr lang="en-US" b="0" i="0" dirty="0">
                <a:solidFill>
                  <a:srgbClr val="FF0000"/>
                </a:solidFill>
                <a:effectLst/>
                <a:latin typeface="Söhne"/>
              </a:rPr>
              <a:t>might</a:t>
            </a:r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 be assigned to at </a:t>
            </a:r>
            <a:r>
              <a:rPr lang="en-US" b="0" i="0" dirty="0">
                <a:solidFill>
                  <a:srgbClr val="FF0000"/>
                </a:solidFill>
                <a:effectLst/>
                <a:latin typeface="Söhne"/>
              </a:rPr>
              <a:t>most</a:t>
            </a:r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 one employee. </a:t>
            </a:r>
            <a:endParaRPr lang="en-US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BA99C4E-259B-43A5-8D5B-FBEFD79854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933409"/>
              </p:ext>
            </p:extLst>
          </p:nvPr>
        </p:nvGraphicFramePr>
        <p:xfrm>
          <a:off x="2386563" y="3828834"/>
          <a:ext cx="1700245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245">
                  <a:extLst>
                    <a:ext uri="{9D8B030D-6E8A-4147-A177-3AD203B41FA5}">
                      <a16:colId xmlns:a16="http://schemas.microsoft.com/office/drawing/2014/main" val="19982050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Emp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9763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EmpID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190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FirstName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552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LastName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886742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6BDFAF29-8751-4FE5-BA67-18B3478F90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839585"/>
              </p:ext>
            </p:extLst>
          </p:nvPr>
        </p:nvGraphicFramePr>
        <p:xfrm>
          <a:off x="6348374" y="3455454"/>
          <a:ext cx="2185437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5437">
                  <a:extLst>
                    <a:ext uri="{9D8B030D-6E8A-4147-A177-3AD203B41FA5}">
                      <a16:colId xmlns:a16="http://schemas.microsoft.com/office/drawing/2014/main" val="35549673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Office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5829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OfficeID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556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OfficeLocation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963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OfficeCapacity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7954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OfficeType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43602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Office </a:t>
                      </a:r>
                      <a:r>
                        <a:rPr lang="en-US" dirty="0" err="1"/>
                        <a:t>Equipments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8476018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0412277D-CF6C-4D96-8C97-7EC27F9862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9687" y="4240634"/>
            <a:ext cx="2238687" cy="4667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B50C9A2-6BBB-4D50-B16B-D2F0A6224B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4109686" y="4401068"/>
            <a:ext cx="1986313" cy="352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04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66331D-B12D-42F7-B16B-63CEBDB89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561116"/>
            <a:ext cx="10515600" cy="1325563"/>
          </a:xfrm>
        </p:spPr>
        <p:txBody>
          <a:bodyPr/>
          <a:lstStyle/>
          <a:p>
            <a:r>
              <a:rPr lang="en-US" dirty="0"/>
              <a:t>Where should e place the foreign key?</a:t>
            </a:r>
            <a:br>
              <a:rPr lang="en-US" dirty="0"/>
            </a:br>
            <a:r>
              <a:rPr lang="en-US" dirty="0"/>
              <a:t>What is a good name for it?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BA99C4E-259B-43A5-8D5B-FBEFD7985411}"/>
              </a:ext>
            </a:extLst>
          </p:cNvPr>
          <p:cNvGraphicFramePr>
            <a:graphicFrameLocks noGrp="1"/>
          </p:cNvGraphicFramePr>
          <p:nvPr/>
        </p:nvGraphicFramePr>
        <p:xfrm>
          <a:off x="4199411" y="3968284"/>
          <a:ext cx="1700245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245">
                  <a:extLst>
                    <a:ext uri="{9D8B030D-6E8A-4147-A177-3AD203B41FA5}">
                      <a16:colId xmlns:a16="http://schemas.microsoft.com/office/drawing/2014/main" val="19982050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Emp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9763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EmpID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190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FirstName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552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LastName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886742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6BDFAF29-8751-4FE5-BA67-18B3478F90F4}"/>
              </a:ext>
            </a:extLst>
          </p:cNvPr>
          <p:cNvGraphicFramePr>
            <a:graphicFrameLocks noGrp="1"/>
          </p:cNvGraphicFramePr>
          <p:nvPr/>
        </p:nvGraphicFramePr>
        <p:xfrm>
          <a:off x="8105194" y="3594904"/>
          <a:ext cx="2185437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5437">
                  <a:extLst>
                    <a:ext uri="{9D8B030D-6E8A-4147-A177-3AD203B41FA5}">
                      <a16:colId xmlns:a16="http://schemas.microsoft.com/office/drawing/2014/main" val="35549673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Office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5829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OfficeID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556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OfficeLocation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963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OfficeCapacity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7954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OfficeType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43602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Office </a:t>
                      </a:r>
                      <a:r>
                        <a:rPr lang="en-US" dirty="0" err="1"/>
                        <a:t>Equipments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8476018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0412277D-CF6C-4D96-8C97-7EC27F9862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6507" y="4343910"/>
            <a:ext cx="2238687" cy="4667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CB8ACCE-109B-4E6D-A228-B14AE8B0A299}"/>
              </a:ext>
            </a:extLst>
          </p:cNvPr>
          <p:cNvSpPr txBox="1"/>
          <p:nvPr/>
        </p:nvSpPr>
        <p:spPr>
          <a:xfrm>
            <a:off x="997731" y="2120823"/>
            <a:ext cx="8043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Answer</a:t>
            </a:r>
            <a:r>
              <a:rPr lang="en-US" dirty="0"/>
              <a:t>: Emp has less rows we can place the foreign key in the Emp table</a:t>
            </a:r>
          </a:p>
          <a:p>
            <a:r>
              <a:rPr lang="en-US" dirty="0" err="1"/>
              <a:t>EmpOfficeID</a:t>
            </a:r>
            <a:r>
              <a:rPr lang="en-US" dirty="0"/>
              <a:t> is a good name for it.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46ED54E-111E-4AA0-9A5A-5F847AD2A7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2806" y="4396109"/>
            <a:ext cx="1676634" cy="381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968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66331D-B12D-42F7-B16B-63CEBDB89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561116"/>
            <a:ext cx="10515600" cy="1325563"/>
          </a:xfrm>
        </p:spPr>
        <p:txBody>
          <a:bodyPr/>
          <a:lstStyle/>
          <a:p>
            <a:r>
              <a:rPr lang="en-US" dirty="0"/>
              <a:t>Is the Foreign key required here?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BA99C4E-259B-43A5-8D5B-FBEFD79854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805179"/>
              </p:ext>
            </p:extLst>
          </p:nvPr>
        </p:nvGraphicFramePr>
        <p:xfrm>
          <a:off x="4199411" y="3968284"/>
          <a:ext cx="1700245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245">
                  <a:extLst>
                    <a:ext uri="{9D8B030D-6E8A-4147-A177-3AD203B41FA5}">
                      <a16:colId xmlns:a16="http://schemas.microsoft.com/office/drawing/2014/main" val="19982050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Emp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9763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EmpID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190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FirstName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552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LastName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886742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6BDFAF29-8751-4FE5-BA67-18B3478F90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1127564"/>
              </p:ext>
            </p:extLst>
          </p:nvPr>
        </p:nvGraphicFramePr>
        <p:xfrm>
          <a:off x="8105194" y="3594904"/>
          <a:ext cx="2185437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5437">
                  <a:extLst>
                    <a:ext uri="{9D8B030D-6E8A-4147-A177-3AD203B41FA5}">
                      <a16:colId xmlns:a16="http://schemas.microsoft.com/office/drawing/2014/main" val="35549673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Office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5829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OfficeID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556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OfficeLocation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963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OfficeCapacity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7954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OfficeType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43602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Office </a:t>
                      </a:r>
                      <a:r>
                        <a:rPr lang="en-US" dirty="0" err="1"/>
                        <a:t>Equipments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8476018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0412277D-CF6C-4D96-8C97-7EC27F9862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6507" y="4343910"/>
            <a:ext cx="2238687" cy="4667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CB8ACCE-109B-4E6D-A228-B14AE8B0A299}"/>
              </a:ext>
            </a:extLst>
          </p:cNvPr>
          <p:cNvSpPr txBox="1"/>
          <p:nvPr/>
        </p:nvSpPr>
        <p:spPr>
          <a:xfrm>
            <a:off x="1007061" y="2191964"/>
            <a:ext cx="8911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Answer</a:t>
            </a:r>
            <a:r>
              <a:rPr lang="en-US" dirty="0"/>
              <a:t>: Yes, Because the office entity is required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46ED54E-111E-4AA0-9A5A-5F847AD2A7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2806" y="4396109"/>
            <a:ext cx="1676634" cy="381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531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66331D-B12D-42F7-B16B-63CEBDB89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561116"/>
            <a:ext cx="10515600" cy="1325563"/>
          </a:xfrm>
        </p:spPr>
        <p:txBody>
          <a:bodyPr/>
          <a:lstStyle/>
          <a:p>
            <a:r>
              <a:rPr lang="en-US" dirty="0"/>
              <a:t>Is the Foreign key Unique?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BA99C4E-259B-43A5-8D5B-FBEFD7985411}"/>
              </a:ext>
            </a:extLst>
          </p:cNvPr>
          <p:cNvGraphicFramePr>
            <a:graphicFrameLocks noGrp="1"/>
          </p:cNvGraphicFramePr>
          <p:nvPr/>
        </p:nvGraphicFramePr>
        <p:xfrm>
          <a:off x="4199411" y="3968284"/>
          <a:ext cx="1700245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245">
                  <a:extLst>
                    <a:ext uri="{9D8B030D-6E8A-4147-A177-3AD203B41FA5}">
                      <a16:colId xmlns:a16="http://schemas.microsoft.com/office/drawing/2014/main" val="19982050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Emp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9763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EmpID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190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FirstName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552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LastName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886742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6BDFAF29-8751-4FE5-BA67-18B3478F90F4}"/>
              </a:ext>
            </a:extLst>
          </p:cNvPr>
          <p:cNvGraphicFramePr>
            <a:graphicFrameLocks noGrp="1"/>
          </p:cNvGraphicFramePr>
          <p:nvPr/>
        </p:nvGraphicFramePr>
        <p:xfrm>
          <a:off x="8105194" y="3594904"/>
          <a:ext cx="2185437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5437">
                  <a:extLst>
                    <a:ext uri="{9D8B030D-6E8A-4147-A177-3AD203B41FA5}">
                      <a16:colId xmlns:a16="http://schemas.microsoft.com/office/drawing/2014/main" val="35549673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Office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5829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OfficeID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556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OfficeLocation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963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OfficeCapacity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7954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OfficeType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43602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Office </a:t>
                      </a:r>
                      <a:r>
                        <a:rPr lang="en-US" dirty="0" err="1"/>
                        <a:t>Equipments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8476018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0412277D-CF6C-4D96-8C97-7EC27F9862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6507" y="4343910"/>
            <a:ext cx="2238687" cy="4667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CB8ACCE-109B-4E6D-A228-B14AE8B0A299}"/>
              </a:ext>
            </a:extLst>
          </p:cNvPr>
          <p:cNvSpPr txBox="1"/>
          <p:nvPr/>
        </p:nvSpPr>
        <p:spPr>
          <a:xfrm>
            <a:off x="1007061" y="2191964"/>
            <a:ext cx="8911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Answer</a:t>
            </a:r>
            <a:r>
              <a:rPr lang="en-US" dirty="0"/>
              <a:t>: Yes, Because the Emp entity is singular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46ED54E-111E-4AA0-9A5A-5F847AD2A7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2806" y="4396109"/>
            <a:ext cx="1676634" cy="381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722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A0C0D-DE26-46BE-A1C5-86298BB33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0" dirty="0">
                <a:effectLst/>
                <a:latin typeface="+mn-lt"/>
              </a:rPr>
              <a:t>Implementing many-many relationships</a:t>
            </a:r>
            <a:br>
              <a:rPr lang="en-US" b="1" i="0" dirty="0">
                <a:effectLst/>
                <a:latin typeface="+mn-lt"/>
              </a:rPr>
            </a:br>
            <a:endParaRPr lang="en-US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AAC499-50A9-446E-B11D-B4B7F3ED47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b="0" i="0" dirty="0">
                <a:effectLst/>
              </a:rPr>
              <a:t>A many-many relationship becomes a new weak table:</a:t>
            </a:r>
          </a:p>
          <a:p>
            <a:pPr lvl="1"/>
            <a:r>
              <a:rPr lang="en-US" b="0" i="0" dirty="0">
                <a:effectLst/>
              </a:rPr>
              <a:t>The new table contains </a:t>
            </a:r>
            <a:r>
              <a:rPr lang="en-US" b="0" i="0" dirty="0">
                <a:solidFill>
                  <a:srgbClr val="FF0000"/>
                </a:solidFill>
                <a:effectLst/>
              </a:rPr>
              <a:t>two foreign keys</a:t>
            </a:r>
            <a:r>
              <a:rPr lang="en-US" b="0" i="0" dirty="0">
                <a:effectLst/>
              </a:rPr>
              <a:t>, referring to the primary keys of the related tables.</a:t>
            </a:r>
          </a:p>
          <a:p>
            <a:pPr lvl="1"/>
            <a:r>
              <a:rPr lang="en-US" b="0" i="0" dirty="0">
                <a:effectLst/>
              </a:rPr>
              <a:t>The </a:t>
            </a:r>
            <a:r>
              <a:rPr lang="en-US" b="0" i="0" dirty="0">
                <a:solidFill>
                  <a:srgbClr val="FF0000"/>
                </a:solidFill>
                <a:effectLst/>
              </a:rPr>
              <a:t>primary key </a:t>
            </a:r>
            <a:r>
              <a:rPr lang="en-US" b="0" i="0" dirty="0">
                <a:effectLst/>
              </a:rPr>
              <a:t>of the new table is the </a:t>
            </a:r>
            <a:r>
              <a:rPr lang="en-US" b="0" i="0" dirty="0">
                <a:solidFill>
                  <a:srgbClr val="FF0000"/>
                </a:solidFill>
                <a:effectLst/>
              </a:rPr>
              <a:t>composite of the two foreign keys</a:t>
            </a:r>
            <a:r>
              <a:rPr lang="en-US" b="0" i="0" dirty="0">
                <a:effectLst/>
              </a:rPr>
              <a:t>.</a:t>
            </a:r>
          </a:p>
          <a:p>
            <a:pPr lvl="1"/>
            <a:r>
              <a:rPr lang="en-US" b="0" i="0" dirty="0">
                <a:effectLst/>
              </a:rPr>
              <a:t>The new table is identified by the related tables, so primary key cascade and foreign key restrict rules are usually specified.</a:t>
            </a:r>
          </a:p>
          <a:p>
            <a:pPr marL="914400" lvl="2" indent="0">
              <a:buNone/>
            </a:pPr>
            <a:br>
              <a:rPr lang="en-US" b="0" i="0" dirty="0">
                <a:effectLst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35648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406CC-F9CD-4A8B-AF3F-D0B75DC8E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on many-many relationship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2EE7A1-B275-42BD-9529-BAEFB1C48D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Each doctor can be associated with multiple patients.</a:t>
            </a:r>
          </a:p>
          <a:p>
            <a:r>
              <a:rPr lang="en-US" dirty="0">
                <a:solidFill>
                  <a:srgbClr val="0D0D0D"/>
                </a:solidFill>
                <a:latin typeface="Söhne"/>
              </a:rPr>
              <a:t>E</a:t>
            </a:r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ach patient can be associated with multiple doctors. </a:t>
            </a:r>
            <a:endParaRPr lang="en-US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D80073D-3469-410C-80C8-218C922DAC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0890348"/>
              </p:ext>
            </p:extLst>
          </p:nvPr>
        </p:nvGraphicFramePr>
        <p:xfrm>
          <a:off x="3714219" y="3539076"/>
          <a:ext cx="1700245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245">
                  <a:extLst>
                    <a:ext uri="{9D8B030D-6E8A-4147-A177-3AD203B41FA5}">
                      <a16:colId xmlns:a16="http://schemas.microsoft.com/office/drawing/2014/main" val="19982050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Doctor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9763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DoctorID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190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DoctorName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552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DoctorAddress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88674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1E06C0F-5B4E-4377-857A-2E127A9CA1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6837049"/>
              </p:ext>
            </p:extLst>
          </p:nvPr>
        </p:nvGraphicFramePr>
        <p:xfrm>
          <a:off x="7878782" y="3539076"/>
          <a:ext cx="1700245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245">
                  <a:extLst>
                    <a:ext uri="{9D8B030D-6E8A-4147-A177-3AD203B41FA5}">
                      <a16:colId xmlns:a16="http://schemas.microsoft.com/office/drawing/2014/main" val="19982050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Patient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9763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PatientID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190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PatientName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552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PatientPhone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886742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79D9F10E-179C-4BE0-9398-565515BAD2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4464" y="4001294"/>
            <a:ext cx="2464318" cy="50489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39F4C14-A5D8-4489-8BA8-D540558FA8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451727" y="3996629"/>
            <a:ext cx="1700247" cy="50489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71FFD65-3CEA-438B-A538-3FC7836FFE0A}"/>
              </a:ext>
            </a:extLst>
          </p:cNvPr>
          <p:cNvSpPr txBox="1"/>
          <p:nvPr/>
        </p:nvSpPr>
        <p:spPr>
          <a:xfrm>
            <a:off x="6008914" y="4180114"/>
            <a:ext cx="1044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BelongTo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38542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220AD-4D3E-4622-9B06-E5AB208EB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First: Many to many relationship becomes a new table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90929BB-CEC7-4457-AD3E-4EA7702350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245870"/>
              </p:ext>
            </p:extLst>
          </p:nvPr>
        </p:nvGraphicFramePr>
        <p:xfrm>
          <a:off x="3714219" y="3539076"/>
          <a:ext cx="1700245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245">
                  <a:extLst>
                    <a:ext uri="{9D8B030D-6E8A-4147-A177-3AD203B41FA5}">
                      <a16:colId xmlns:a16="http://schemas.microsoft.com/office/drawing/2014/main" val="19982050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Doctor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9763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DoctorID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190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DoctorName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552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DoctorAddress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88674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5A19995-2CBE-4619-9A58-5F0708A181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202225"/>
              </p:ext>
            </p:extLst>
          </p:nvPr>
        </p:nvGraphicFramePr>
        <p:xfrm>
          <a:off x="8494602" y="3604390"/>
          <a:ext cx="1700245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245">
                  <a:extLst>
                    <a:ext uri="{9D8B030D-6E8A-4147-A177-3AD203B41FA5}">
                      <a16:colId xmlns:a16="http://schemas.microsoft.com/office/drawing/2014/main" val="19982050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Patient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9763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PatientID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190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PatientName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552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PatientPhone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88674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64563D2-B890-4200-88F3-382FCEF99D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7031552"/>
              </p:ext>
            </p:extLst>
          </p:nvPr>
        </p:nvGraphicFramePr>
        <p:xfrm>
          <a:off x="5966007" y="1794252"/>
          <a:ext cx="1700245" cy="1417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245">
                  <a:extLst>
                    <a:ext uri="{9D8B030D-6E8A-4147-A177-3AD203B41FA5}">
                      <a16:colId xmlns:a16="http://schemas.microsoft.com/office/drawing/2014/main" val="19982050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400" dirty="0" err="1"/>
                        <a:t>DoctorPatient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9763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190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552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8867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490166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220AD-4D3E-4622-9B06-E5AB208EB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First: many to many relationship becomes a new table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90929BB-CEC7-4457-AD3E-4EA7702350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379607"/>
              </p:ext>
            </p:extLst>
          </p:nvPr>
        </p:nvGraphicFramePr>
        <p:xfrm>
          <a:off x="1904080" y="3604390"/>
          <a:ext cx="1700245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245">
                  <a:extLst>
                    <a:ext uri="{9D8B030D-6E8A-4147-A177-3AD203B41FA5}">
                      <a16:colId xmlns:a16="http://schemas.microsoft.com/office/drawing/2014/main" val="19982050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Doctor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9763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err="1"/>
                        <a:t>DoctorID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190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DoctorName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552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DoctorAddress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88674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5A19995-2CBE-4619-9A58-5F0708A181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1522493"/>
              </p:ext>
            </p:extLst>
          </p:nvPr>
        </p:nvGraphicFramePr>
        <p:xfrm>
          <a:off x="8494602" y="3604390"/>
          <a:ext cx="1700245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245">
                  <a:extLst>
                    <a:ext uri="{9D8B030D-6E8A-4147-A177-3AD203B41FA5}">
                      <a16:colId xmlns:a16="http://schemas.microsoft.com/office/drawing/2014/main" val="19982050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Patient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9763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err="1"/>
                        <a:t>PatientID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190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PatientName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552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PatientPhone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88674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64563D2-B890-4200-88F3-382FCEF99D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93870"/>
              </p:ext>
            </p:extLst>
          </p:nvPr>
        </p:nvGraphicFramePr>
        <p:xfrm>
          <a:off x="4907905" y="3604390"/>
          <a:ext cx="2006077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6077">
                  <a:extLst>
                    <a:ext uri="{9D8B030D-6E8A-4147-A177-3AD203B41FA5}">
                      <a16:colId xmlns:a16="http://schemas.microsoft.com/office/drawing/2014/main" val="19982050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err="1"/>
                        <a:t>DoctorPatient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9763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err="1"/>
                        <a:t>DoctorID</a:t>
                      </a:r>
                      <a:r>
                        <a:rPr lang="en-US" dirty="0"/>
                        <a:t>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190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err="1"/>
                        <a:t>PatientID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552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886742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0B19E1D-0878-46FB-B362-BB96AF179EAA}"/>
              </a:ext>
            </a:extLst>
          </p:cNvPr>
          <p:cNvSpPr/>
          <p:nvPr/>
        </p:nvSpPr>
        <p:spPr>
          <a:xfrm>
            <a:off x="4897022" y="3688833"/>
            <a:ext cx="2016959" cy="98891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7CF4617-F41F-404E-AFC7-233BCC8E65DC}"/>
              </a:ext>
            </a:extLst>
          </p:cNvPr>
          <p:cNvCxnSpPr>
            <a:cxnSpLocks/>
          </p:cNvCxnSpPr>
          <p:nvPr/>
        </p:nvCxnSpPr>
        <p:spPr>
          <a:xfrm flipH="1">
            <a:off x="3593442" y="4161453"/>
            <a:ext cx="1314463" cy="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5E93EA5-5AEA-43D3-A1BF-63625C5FD162}"/>
              </a:ext>
            </a:extLst>
          </p:cNvPr>
          <p:cNvCxnSpPr/>
          <p:nvPr/>
        </p:nvCxnSpPr>
        <p:spPr>
          <a:xfrm>
            <a:off x="4907906" y="3976526"/>
            <a:ext cx="0" cy="31724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9E73FBA-4BF4-45D8-AFE5-C2CCE6A64A82}"/>
              </a:ext>
            </a:extLst>
          </p:cNvPr>
          <p:cNvCxnSpPr>
            <a:cxnSpLocks/>
          </p:cNvCxnSpPr>
          <p:nvPr/>
        </p:nvCxnSpPr>
        <p:spPr>
          <a:xfrm flipV="1">
            <a:off x="6913981" y="4164692"/>
            <a:ext cx="1656705" cy="357675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82822EC-2A0E-48F1-8C61-7BBC05F1474B}"/>
              </a:ext>
            </a:extLst>
          </p:cNvPr>
          <p:cNvCxnSpPr/>
          <p:nvPr/>
        </p:nvCxnSpPr>
        <p:spPr>
          <a:xfrm>
            <a:off x="6913981" y="4360506"/>
            <a:ext cx="0" cy="31724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E0E50B0-9EC4-4325-9007-9FB245BDE0DA}"/>
              </a:ext>
            </a:extLst>
          </p:cNvPr>
          <p:cNvSpPr txBox="1"/>
          <p:nvPr/>
        </p:nvSpPr>
        <p:spPr>
          <a:xfrm>
            <a:off x="5105000" y="5241290"/>
            <a:ext cx="22952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</a:t>
            </a:r>
            <a:r>
              <a:rPr lang="en-US" b="0" i="0" dirty="0">
                <a:effectLst/>
              </a:rPr>
              <a:t>rimary key cascade</a:t>
            </a:r>
          </a:p>
          <a:p>
            <a:r>
              <a:rPr lang="en-US" b="0" i="0" dirty="0">
                <a:effectLst/>
              </a:rPr>
              <a:t>foreign key restrict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5818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2EE0D63-95CD-4372-A1B4-E56F0C6A88EA}"/>
              </a:ext>
            </a:extLst>
          </p:cNvPr>
          <p:cNvSpPr txBox="1"/>
          <p:nvPr/>
        </p:nvSpPr>
        <p:spPr>
          <a:xfrm>
            <a:off x="-114300" y="398497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4.8.6: Implementing many-many relationships</a:t>
            </a:r>
            <a:endParaRPr lang="en-US" dirty="0"/>
          </a:p>
        </p:txBody>
      </p:sp>
      <p:pic>
        <p:nvPicPr>
          <p:cNvPr id="4" name="Picture 2" descr="Project Jupyter - Wikipedia">
            <a:extLst>
              <a:ext uri="{FF2B5EF4-FFF2-40B4-BE49-F238E27FC236}">
                <a16:creationId xmlns:a16="http://schemas.microsoft.com/office/drawing/2014/main" id="{FE66520C-2339-42F6-9413-F0B7ADFBD3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934" y="1922106"/>
            <a:ext cx="3573625" cy="387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5548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0EB17-6097-47BC-866B-DC8C126B7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Primary Keys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A151C9-A4E8-4758-8174-EB884C8957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141098" cy="4351338"/>
          </a:xfrm>
        </p:spPr>
        <p:txBody>
          <a:bodyPr/>
          <a:lstStyle/>
          <a:p>
            <a:r>
              <a:rPr lang="en-US" b="0" i="0" dirty="0">
                <a:solidFill>
                  <a:srgbClr val="0D0D0D"/>
                </a:solidFill>
                <a:effectLst/>
              </a:rPr>
              <a:t>Essential Characteristics of Effective Primary Keys in Database Design(</a:t>
            </a:r>
            <a:r>
              <a:rPr lang="en-US" b="0" i="0" dirty="0">
                <a:solidFill>
                  <a:srgbClr val="FF0000"/>
                </a:solidFill>
                <a:effectLst/>
              </a:rPr>
              <a:t>desirable not required</a:t>
            </a:r>
            <a:r>
              <a:rPr lang="en-US" b="0" i="0" dirty="0">
                <a:solidFill>
                  <a:srgbClr val="0D0D0D"/>
                </a:solidFill>
                <a:effectLst/>
              </a:rPr>
              <a:t>):</a:t>
            </a:r>
          </a:p>
          <a:p>
            <a:pPr lvl="1"/>
            <a:r>
              <a:rPr lang="en-US" b="1" dirty="0"/>
              <a:t>Stable</a:t>
            </a:r>
            <a:r>
              <a:rPr lang="en-US" dirty="0"/>
              <a:t>: should stay the same, stable key makes it easier to maintain    </a:t>
            </a:r>
          </a:p>
          <a:p>
            <a:pPr marL="457200" lvl="1" indent="0">
              <a:buNone/>
            </a:pPr>
            <a:r>
              <a:rPr lang="en-US" dirty="0"/>
              <a:t>   consistency in the database(reduce cascading).</a:t>
            </a:r>
          </a:p>
          <a:p>
            <a:pPr lvl="1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Simple</a:t>
            </a:r>
          </a:p>
          <a:p>
            <a:pPr lvl="1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Meaningless 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6CB0FF-5FE7-495A-96EB-9AF99854FC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5362" y="443656"/>
            <a:ext cx="5436637" cy="6049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34216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ED350-DCE0-4CEB-B72C-91F846DE3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Implementing Relationship - Summery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E445D79-1DBC-47A9-B8C5-47C4A40CAD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80916" y="3148687"/>
            <a:ext cx="6030167" cy="1705213"/>
          </a:xfrm>
        </p:spPr>
      </p:pic>
    </p:spTree>
    <p:extLst>
      <p:ext uri="{BB962C8B-B14F-4D97-AF65-F5344CB8AC3E}">
        <p14:creationId xmlns:p14="http://schemas.microsoft.com/office/powerpoint/2010/main" val="4813807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22498FF-0099-4A55-BCF7-3FC0D9058DB9}"/>
              </a:ext>
            </a:extLst>
          </p:cNvPr>
          <p:cNvSpPr txBox="1"/>
          <p:nvPr/>
        </p:nvSpPr>
        <p:spPr>
          <a:xfrm>
            <a:off x="314909" y="715738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4.8.7: Implementing relationships</a:t>
            </a:r>
            <a:endParaRPr lang="en-US" dirty="0"/>
          </a:p>
        </p:txBody>
      </p:sp>
      <p:pic>
        <p:nvPicPr>
          <p:cNvPr id="4" name="Picture 2" descr="Project Jupyter - Wikipedia">
            <a:extLst>
              <a:ext uri="{FF2B5EF4-FFF2-40B4-BE49-F238E27FC236}">
                <a16:creationId xmlns:a16="http://schemas.microsoft.com/office/drawing/2014/main" id="{B6B919B4-15C1-4D7A-A342-CCB03E0790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934" y="1922106"/>
            <a:ext cx="3573625" cy="387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0077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0EB17-6097-47BC-866B-DC8C126B7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Primary Keys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A151C9-A4E8-4758-8174-EB884C8957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850224" cy="4351338"/>
          </a:xfrm>
        </p:spPr>
        <p:txBody>
          <a:bodyPr>
            <a:normAutofit/>
          </a:bodyPr>
          <a:lstStyle/>
          <a:p>
            <a:r>
              <a:rPr lang="en-US" b="0" i="0" dirty="0">
                <a:solidFill>
                  <a:srgbClr val="0D0D0D"/>
                </a:solidFill>
                <a:effectLst/>
              </a:rPr>
              <a:t>Essential Characteristics of Effective Primary Keys in Database Design(</a:t>
            </a:r>
            <a:r>
              <a:rPr lang="en-US" b="0" i="0" dirty="0">
                <a:solidFill>
                  <a:srgbClr val="FF0000"/>
                </a:solidFill>
                <a:effectLst/>
              </a:rPr>
              <a:t>desirable not required</a:t>
            </a:r>
            <a:r>
              <a:rPr lang="en-US" b="0" i="0" dirty="0">
                <a:solidFill>
                  <a:srgbClr val="0D0D0D"/>
                </a:solidFill>
                <a:effectLst/>
              </a:rPr>
              <a:t>):</a:t>
            </a:r>
          </a:p>
          <a:p>
            <a:pPr lvl="1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Stable</a:t>
            </a:r>
          </a:p>
          <a:p>
            <a:pPr lvl="1"/>
            <a:r>
              <a:rPr lang="en-US" b="1" dirty="0"/>
              <a:t>Simple: </a:t>
            </a:r>
            <a:r>
              <a:rPr lang="en-US" dirty="0"/>
              <a:t>Straightforward and not complicated</a:t>
            </a:r>
          </a:p>
          <a:p>
            <a:pPr lvl="2"/>
            <a:r>
              <a:rPr lang="en-US" dirty="0"/>
              <a:t>Easy to type</a:t>
            </a:r>
          </a:p>
          <a:p>
            <a:pPr lvl="2"/>
            <a:r>
              <a:rPr lang="en-US" dirty="0"/>
              <a:t>For query processing speed</a:t>
            </a:r>
          </a:p>
          <a:p>
            <a:pPr lvl="3"/>
            <a:r>
              <a:rPr lang="en-US" dirty="0"/>
              <a:t>Numbers take less storage</a:t>
            </a:r>
          </a:p>
          <a:p>
            <a:pPr lvl="3"/>
            <a:r>
              <a:rPr lang="en-US" dirty="0"/>
              <a:t>Comparing numbers is faster than comparing strings</a:t>
            </a:r>
          </a:p>
          <a:p>
            <a:pPr lvl="1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Meaningless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080F27-3C01-4B85-924E-5E74C88B195E}"/>
              </a:ext>
            </a:extLst>
          </p:cNvPr>
          <p:cNvSpPr txBox="1"/>
          <p:nvPr/>
        </p:nvSpPr>
        <p:spPr>
          <a:xfrm>
            <a:off x="7945795" y="2387378"/>
            <a:ext cx="398805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0" i="0" dirty="0">
                <a:solidFill>
                  <a:srgbClr val="FF0000"/>
                </a:solidFill>
                <a:effectLst/>
                <a:latin typeface="Söhne"/>
              </a:rPr>
              <a:t>Example</a:t>
            </a:r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:  Which </a:t>
            </a:r>
            <a:r>
              <a:rPr lang="en-US" b="0" i="0" dirty="0" err="1">
                <a:solidFill>
                  <a:srgbClr val="0D0D0D"/>
                </a:solidFill>
                <a:effectLst/>
                <a:latin typeface="Söhne"/>
              </a:rPr>
              <a:t>BookID</a:t>
            </a:r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 is easier to type and use in a query:  </a:t>
            </a:r>
          </a:p>
          <a:p>
            <a:pPr lvl="1"/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Book1: </a:t>
            </a:r>
            <a:r>
              <a:rPr lang="en-US" b="0" i="0" dirty="0" err="1">
                <a:solidFill>
                  <a:srgbClr val="0D0D0D"/>
                </a:solidFill>
                <a:effectLst/>
                <a:latin typeface="Söhne"/>
              </a:rPr>
              <a:t>BookID</a:t>
            </a:r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 = 101</a:t>
            </a:r>
          </a:p>
          <a:p>
            <a:pPr lvl="1"/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Book2: </a:t>
            </a:r>
            <a:r>
              <a:rPr lang="en-US" b="0" i="0" dirty="0" err="1">
                <a:solidFill>
                  <a:srgbClr val="0D0D0D"/>
                </a:solidFill>
                <a:effectLst/>
                <a:latin typeface="Söhne"/>
              </a:rPr>
              <a:t>BookID</a:t>
            </a:r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 = 10000000001</a:t>
            </a:r>
          </a:p>
        </p:txBody>
      </p:sp>
    </p:spTree>
    <p:extLst>
      <p:ext uri="{BB962C8B-B14F-4D97-AF65-F5344CB8AC3E}">
        <p14:creationId xmlns:p14="http://schemas.microsoft.com/office/powerpoint/2010/main" val="1856432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0EB17-6097-47BC-866B-DC8C126B7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Primary Keys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A151C9-A4E8-4758-8174-EB884C8957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7382069" cy="4351338"/>
          </a:xfrm>
        </p:spPr>
        <p:txBody>
          <a:bodyPr/>
          <a:lstStyle/>
          <a:p>
            <a:r>
              <a:rPr lang="en-US" b="0" i="0" dirty="0">
                <a:solidFill>
                  <a:srgbClr val="0D0D0D"/>
                </a:solidFill>
                <a:effectLst/>
              </a:rPr>
              <a:t>Essential Characteristics of Effective Primary Keys in Database Design(</a:t>
            </a:r>
            <a:r>
              <a:rPr lang="en-US" b="0" i="0" dirty="0">
                <a:solidFill>
                  <a:srgbClr val="FF0000"/>
                </a:solidFill>
                <a:effectLst/>
              </a:rPr>
              <a:t>desirable not required</a:t>
            </a:r>
            <a:r>
              <a:rPr lang="en-US" b="0" i="0" dirty="0">
                <a:solidFill>
                  <a:srgbClr val="0D0D0D"/>
                </a:solidFill>
                <a:effectLst/>
              </a:rPr>
              <a:t>):</a:t>
            </a:r>
          </a:p>
          <a:p>
            <a:pPr lvl="1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Stable</a:t>
            </a:r>
          </a:p>
          <a:p>
            <a:pPr lvl="1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Simple</a:t>
            </a:r>
          </a:p>
          <a:p>
            <a:pPr lvl="1"/>
            <a:r>
              <a:rPr lang="en-US" b="1" dirty="0"/>
              <a:t>Meaningless :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should not carry descriptive information about the data they represent.</a:t>
            </a:r>
          </a:p>
          <a:p>
            <a:pPr lvl="2"/>
            <a:r>
              <a:rPr lang="en-US" dirty="0">
                <a:solidFill>
                  <a:srgbClr val="0D0D0D"/>
                </a:solidFill>
                <a:latin typeface="Söhne"/>
              </a:rPr>
              <a:t>Why meaningless primary key</a:t>
            </a:r>
          </a:p>
          <a:p>
            <a:pPr lvl="3"/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Consistency: Identifier doesn't change even if other information changed</a:t>
            </a:r>
          </a:p>
          <a:p>
            <a:pPr lvl="3"/>
            <a:r>
              <a:rPr lang="en-US" dirty="0">
                <a:solidFill>
                  <a:srgbClr val="0D0D0D"/>
                </a:solidFill>
                <a:latin typeface="Söhne"/>
              </a:rPr>
              <a:t>Stability</a:t>
            </a:r>
          </a:p>
          <a:p>
            <a:pPr lvl="3"/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Efficiency(storage and retrieval)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080F27-3C01-4B85-924E-5E74C88B195E}"/>
              </a:ext>
            </a:extLst>
          </p:cNvPr>
          <p:cNvSpPr txBox="1"/>
          <p:nvPr/>
        </p:nvSpPr>
        <p:spPr>
          <a:xfrm>
            <a:off x="8126963" y="3012530"/>
            <a:ext cx="398805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0" i="0" dirty="0">
                <a:solidFill>
                  <a:srgbClr val="FF0000"/>
                </a:solidFill>
                <a:effectLst/>
              </a:rPr>
              <a:t>Example</a:t>
            </a:r>
            <a:r>
              <a:rPr lang="en-US" b="0" i="0" dirty="0">
                <a:solidFill>
                  <a:srgbClr val="0D0D0D"/>
                </a:solidFill>
                <a:effectLst/>
              </a:rPr>
              <a:t>:  Which works better for a primary key:</a:t>
            </a:r>
          </a:p>
          <a:p>
            <a:pPr lvl="1"/>
            <a:r>
              <a:rPr lang="en-US" dirty="0" err="1">
                <a:solidFill>
                  <a:srgbClr val="0D0D0D"/>
                </a:solidFill>
              </a:rPr>
              <a:t>EmailAddress</a:t>
            </a:r>
            <a:endParaRPr lang="en-US" b="0" i="0" dirty="0">
              <a:solidFill>
                <a:srgbClr val="0D0D0D"/>
              </a:solidFill>
              <a:effectLst/>
            </a:endParaRPr>
          </a:p>
          <a:p>
            <a:pPr lvl="1"/>
            <a:r>
              <a:rPr lang="en-US" b="0" i="0" dirty="0" err="1">
                <a:solidFill>
                  <a:srgbClr val="0D0D0D"/>
                </a:solidFill>
                <a:effectLst/>
              </a:rPr>
              <a:t>StudentID</a:t>
            </a:r>
            <a:endParaRPr lang="en-US" b="0" i="0" dirty="0">
              <a:solidFill>
                <a:srgbClr val="0D0D0D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2200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E1B7FD-7ABD-4195-85EE-3C92A629E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</a:t>
            </a:r>
            <a:r>
              <a:rPr lang="en-US" dirty="0" err="1"/>
              <a:t>EmployeeSSN</a:t>
            </a:r>
            <a:r>
              <a:rPr lang="en-US" dirty="0"/>
              <a:t> is not a good choice or a primary key?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4D4F3CE-C361-486E-8905-6103E7075B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7394876"/>
              </p:ext>
            </p:extLst>
          </p:nvPr>
        </p:nvGraphicFramePr>
        <p:xfrm>
          <a:off x="5180822" y="2572074"/>
          <a:ext cx="1830355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0355">
                  <a:extLst>
                    <a:ext uri="{9D8B030D-6E8A-4147-A177-3AD203B41FA5}">
                      <a16:colId xmlns:a16="http://schemas.microsoft.com/office/drawing/2014/main" val="39115899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Employee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0372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EmployeeSSN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65774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FirstName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250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LastName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45813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828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DFB80B9-ABDF-4144-9AF2-B6645DF0F6AE}"/>
              </a:ext>
            </a:extLst>
          </p:cNvPr>
          <p:cNvSpPr txBox="1"/>
          <p:nvPr/>
        </p:nvSpPr>
        <p:spPr>
          <a:xfrm>
            <a:off x="128297" y="214805"/>
            <a:ext cx="609755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4.7.2: Selecting primary keys.</a:t>
            </a:r>
          </a:p>
          <a:p>
            <a:b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</a:br>
            <a:endParaRPr lang="en-US" dirty="0"/>
          </a:p>
        </p:txBody>
      </p:sp>
      <p:pic>
        <p:nvPicPr>
          <p:cNvPr id="4" name="Picture 2" descr="Project Jupyter - Wikipedia">
            <a:extLst>
              <a:ext uri="{FF2B5EF4-FFF2-40B4-BE49-F238E27FC236}">
                <a16:creationId xmlns:a16="http://schemas.microsoft.com/office/drawing/2014/main" id="{5B914378-6F6C-445C-B092-93CE009011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045" y="1782146"/>
            <a:ext cx="4777274" cy="387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316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CB4A5-810D-4389-B921-8462E1517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Implementing Entities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7FFD62-3DBC-4713-A9A2-60F6F35BBF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Implementing strong entities</a:t>
            </a:r>
          </a:p>
          <a:p>
            <a:r>
              <a:rPr lang="en-US" dirty="0"/>
              <a:t>Implementing weak entities</a:t>
            </a:r>
          </a:p>
          <a:p>
            <a:r>
              <a:rPr lang="en-US" dirty="0"/>
              <a:t>Implementing supertype and subtype entities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7306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1412</TotalTime>
  <Words>1353</Words>
  <Application>Microsoft Office PowerPoint</Application>
  <PresentationFormat>Widescreen</PresentationFormat>
  <Paragraphs>253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Calibri</vt:lpstr>
      <vt:lpstr>Calibri Light</vt:lpstr>
      <vt:lpstr>Roboto</vt:lpstr>
      <vt:lpstr>Söhne</vt:lpstr>
      <vt:lpstr>Office Theme</vt:lpstr>
      <vt:lpstr>Database design</vt:lpstr>
      <vt:lpstr>Database Design </vt:lpstr>
      <vt:lpstr>Logical stage </vt:lpstr>
      <vt:lpstr>Primary Keys</vt:lpstr>
      <vt:lpstr>Primary Keys</vt:lpstr>
      <vt:lpstr>Primary Keys</vt:lpstr>
      <vt:lpstr>Why EmployeeSSN is not a good choice or a primary key?</vt:lpstr>
      <vt:lpstr>PowerPoint Presentation</vt:lpstr>
      <vt:lpstr>Implementing Entities </vt:lpstr>
      <vt:lpstr>Implementing strong entities </vt:lpstr>
      <vt:lpstr>Artificial key (surrogate key)</vt:lpstr>
      <vt:lpstr>Artificial key (surrogate key)</vt:lpstr>
      <vt:lpstr>Artificial keys</vt:lpstr>
      <vt:lpstr>Weak Entities</vt:lpstr>
      <vt:lpstr>Weak entity with plural cardinality</vt:lpstr>
      <vt:lpstr>Weak entities with singular cardinality</vt:lpstr>
      <vt:lpstr>Referential Integrity Actions for Foreign keys</vt:lpstr>
      <vt:lpstr>PowerPoint Presentation</vt:lpstr>
      <vt:lpstr>Implementing supertype and subtype entities </vt:lpstr>
      <vt:lpstr>Implementing supertype </vt:lpstr>
      <vt:lpstr>Implementing subtype entities</vt:lpstr>
      <vt:lpstr>Referential Integrity actions for Foreign Keys</vt:lpstr>
      <vt:lpstr>PowerPoint Presentation</vt:lpstr>
      <vt:lpstr>Logical Design - Summery</vt:lpstr>
      <vt:lpstr>PowerPoint Presentation</vt:lpstr>
      <vt:lpstr>4.8 Implementing relationships </vt:lpstr>
      <vt:lpstr>Implementing many-one relationships </vt:lpstr>
      <vt:lpstr>Question: Answer question for the relationship below</vt:lpstr>
      <vt:lpstr>PowerPoint Presentation</vt:lpstr>
      <vt:lpstr>Implementing one-one relationship</vt:lpstr>
      <vt:lpstr>Determine cardinality?</vt:lpstr>
      <vt:lpstr>Where should e place the foreign key? What is a good name for it?</vt:lpstr>
      <vt:lpstr>Is the Foreign key required here?</vt:lpstr>
      <vt:lpstr>Is the Foreign key Unique?</vt:lpstr>
      <vt:lpstr>Implementing many-many relationships </vt:lpstr>
      <vt:lpstr>Example on many-many relationship</vt:lpstr>
      <vt:lpstr>First: Many to many relationship becomes a new table</vt:lpstr>
      <vt:lpstr>First: many to many relationship becomes a new table</vt:lpstr>
      <vt:lpstr>PowerPoint Presentation</vt:lpstr>
      <vt:lpstr>Implementing Relationship - Summery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Database design</dc:title>
  <dc:creator>Nareman</dc:creator>
  <cp:lastModifiedBy>Nareman</cp:lastModifiedBy>
  <cp:revision>37</cp:revision>
  <dcterms:created xsi:type="dcterms:W3CDTF">2024-03-06T14:05:04Z</dcterms:created>
  <dcterms:modified xsi:type="dcterms:W3CDTF">2024-03-07T13:37:23Z</dcterms:modified>
</cp:coreProperties>
</file>