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66"/>
  </p:notesMasterIdLst>
  <p:sldIdLst>
    <p:sldId id="409" r:id="rId2"/>
    <p:sldId id="293" r:id="rId3"/>
    <p:sldId id="307" r:id="rId4"/>
    <p:sldId id="259" r:id="rId5"/>
    <p:sldId id="281" r:id="rId6"/>
    <p:sldId id="260" r:id="rId7"/>
    <p:sldId id="261" r:id="rId8"/>
    <p:sldId id="262" r:id="rId9"/>
    <p:sldId id="438" r:id="rId10"/>
    <p:sldId id="449" r:id="rId11"/>
    <p:sldId id="429" r:id="rId12"/>
    <p:sldId id="452" r:id="rId13"/>
    <p:sldId id="451" r:id="rId14"/>
    <p:sldId id="450" r:id="rId15"/>
    <p:sldId id="432" r:id="rId16"/>
    <p:sldId id="267" r:id="rId17"/>
    <p:sldId id="265" r:id="rId18"/>
    <p:sldId id="430" r:id="rId19"/>
    <p:sldId id="266" r:id="rId20"/>
    <p:sldId id="439" r:id="rId21"/>
    <p:sldId id="421" r:id="rId22"/>
    <p:sldId id="422" r:id="rId23"/>
    <p:sldId id="423" r:id="rId24"/>
    <p:sldId id="424" r:id="rId25"/>
    <p:sldId id="425" r:id="rId26"/>
    <p:sldId id="426" r:id="rId27"/>
    <p:sldId id="440" r:id="rId28"/>
    <p:sldId id="441" r:id="rId29"/>
    <p:sldId id="442" r:id="rId30"/>
    <p:sldId id="444" r:id="rId31"/>
    <p:sldId id="445" r:id="rId32"/>
    <p:sldId id="271" r:id="rId33"/>
    <p:sldId id="272" r:id="rId34"/>
    <p:sldId id="446" r:id="rId35"/>
    <p:sldId id="274" r:id="rId36"/>
    <p:sldId id="447" r:id="rId37"/>
    <p:sldId id="448" r:id="rId38"/>
    <p:sldId id="275" r:id="rId39"/>
    <p:sldId id="276" r:id="rId40"/>
    <p:sldId id="269" r:id="rId41"/>
    <p:sldId id="277" r:id="rId42"/>
    <p:sldId id="278" r:id="rId43"/>
    <p:sldId id="279" r:id="rId44"/>
    <p:sldId id="280" r:id="rId45"/>
    <p:sldId id="283" r:id="rId46"/>
    <p:sldId id="284" r:id="rId47"/>
    <p:sldId id="285" r:id="rId48"/>
    <p:sldId id="286" r:id="rId49"/>
    <p:sldId id="287" r:id="rId50"/>
    <p:sldId id="296" r:id="rId51"/>
    <p:sldId id="297" r:id="rId52"/>
    <p:sldId id="298" r:id="rId53"/>
    <p:sldId id="299" r:id="rId54"/>
    <p:sldId id="300" r:id="rId55"/>
    <p:sldId id="301" r:id="rId56"/>
    <p:sldId id="302" r:id="rId57"/>
    <p:sldId id="303" r:id="rId58"/>
    <p:sldId id="304" r:id="rId59"/>
    <p:sldId id="305" r:id="rId60"/>
    <p:sldId id="306" r:id="rId61"/>
    <p:sldId id="289" r:id="rId62"/>
    <p:sldId id="288" r:id="rId63"/>
    <p:sldId id="290" r:id="rId64"/>
    <p:sldId id="29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2B2B"/>
    <a:srgbClr val="5880DB"/>
    <a:srgbClr val="686868"/>
    <a:srgbClr val="7575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7F391D-D406-075D-6098-88C2467F38BE}" v="651" dt="2024-01-22T18:32:25.7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91" autoAdjust="0"/>
    <p:restoredTop sz="86375" autoAdjust="0"/>
  </p:normalViewPr>
  <p:slideViewPr>
    <p:cSldViewPr snapToGrid="0">
      <p:cViewPr varScale="1">
        <p:scale>
          <a:sx n="98" d="100"/>
          <a:sy n="98" d="100"/>
        </p:scale>
        <p:origin x="111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5T18:26:36.675"/>
    </inkml:context>
    <inkml:brush xml:id="br0">
      <inkml:brushProperty name="width" value="0.1" units="cm"/>
      <inkml:brushProperty name="height" value="0.1" units="cm"/>
      <inkml:brushProperty name="color" value="#E71224"/>
    </inkml:brush>
  </inkml:definitions>
  <inkml:trace contextRef="#ctx0" brushRef="#br0">30073 8012 16383 0 0,'-4'0'0'0'0,"-11"0"0"0"0,-14 0 0 0 0,-12 0 0 0 0,-7 0 0 0 0,-5 0 0 0 0,-5 0 0 0 0,-1 0 0 0 0,-5 0 0 0 0,1 0 0 0 0,-1 0 0 0 0,-4 0 0 0 0,2 0 0 0 0,-1 0 0 0 0,2 0 0 0 0,4 0 0 0 0,4 0 0 0 0,-2 0 0 0 0,1 0 0 0 0,-2 0 0 0 0,0 0 0 0 0,-7 0 0 0 0,-1 0 0 0 0,-1 0 0 0 0,-6 0 0 0 0,-3 0 0 0 0,-2 0 0 0 0,-4 0 0 0 0,4 0 0 0 0,-2 0 0 0 0,5 0 0 0 0,2 0 0 0 0,6 0 0 0 0,5 0 0 0 0,2 0 0 0 0,2 0 0 0 0,3 0 0 0 0,-2 0 0 0 0,-4 0 0 0 0,-3 0 0 0 0,-4 0 0 0 0,-8 0 0 0 0,-2 0 0 0 0,-1 0 0 0 0,0 0 0 0 0,2 0 0 0 0,5 0 0 0 0,2 0 0 0 0,1 0 0 0 0,4 0 0 0 0,0-5 0 0 0,4 0 0 0 0,-2-1 0 0 0,-1 2 0 0 0,-3 1 0 0 0,2 1 0 0 0,-1 1 0 0 0,-1 1 0 0 0,-3-1 0 0 0,4 2 0 0 0,-1-1 0 0 0,0 0 0 0 0,-2 0 0 0 0,2 0 0 0 0,5 1 0 0 0,5-1 0 0 0,-1 0 0 0 0,-3 0 0 0 0,-4 0 0 0 0,-7 0 0 0 0,-8-5 0 0 0,-4 0 0 0 0,-8-1 0 0 0,-5 2 0 0 0,1 1 0 0 0,0 1 0 0 0,9 1 0 0 0,6 0 0 0 0,4 1 0 0 0,7 0 0 0 0,8 1 0 0 0,6-1 0 0 0,3-4 0 0 0,4-2 0 0 0,-3 1 0 0 0,-1 1 0 0 0,1 1 0 0 0,0 1 0 0 0,6 1 0 0 0,6 0 0 0 0,2 1 0 0 0,4 0 0 0 0,3 1 0 0 0,3-1 0 0 0,3 0 0 0 0,-3 0 0 0 0,-1 0 0 0 0,-3-4 0 0 0,-1-2 0 0 0,2 1 0 0 0,-2 0 0 0 0,0 2 0 0 0,2 1 0 0 0,3 1 0 0 0,1 1 0 0 0,2 0 0 0 0,-3 4 0 0 0,-1 2 0 0 0,1 4 0 0 0,1 5 0 0 0,1-1 0 0 0,5 2 0 0 0,3-1 0 0 0,0 0 0 0 0,-5 2 0 0 0,-7 3 0 0 0,2 2 0 0 0,2 1 0 0 0,1 2 0 0 0,2 0 0 0 0,0 1 0 0 0,0-1 0 0 0,4 1 0 0 0,2 0 0 0 0,0-5 0 0 0,2-2 0 0 0,5 1 0 0 0,4 1 0 0 0,0-3 0 0 0,0-1 0 0 0,-2 6 0 0 0,-4-1 0 0 0,1 0 0 0 0,2 0 0 0 0,3 2 0 0 0,3-1 0 0 0,3 2 0 0 0,1 4 0 0 0,0 2 0 0 0,2 0 0 0 0,-1-2 0 0 0,1 0 0 0 0,0 2 0 0 0,-1 1 0 0 0,0-1 0 0 0,5-1 0 0 0,0-2 0 0 0,5-5 0 0 0,0-3 0 0 0,3-4 0 0 0,-1-1 0 0 0,2-3 0 0 0,2 1 0 0 0,4-2 0 0 0,2 1 0 0 0,-3 4 0 0 0,5-2 0 0 0,1 2 0 0 0,2 2 0 0 0,0-2 0 0 0,4 0 0 0 0,2-2 0 0 0,-2-3 0 0 0,-1-5 0 0 0,-1-2 0 0 0,2 2 0 0 0,-3 5 0 0 0,1-1 0 0 0,1 0 0 0 0,4 1 0 0 0,4 3 0 0 0,4 4 0 0 0,4-1 0 0 0,3-4 0 0 0,1-4 0 0 0,1-3 0 0 0,-4 1 0 0 0,-1 0 0 0 0,4 2 0 0 0,-2 1 0 0 0,-1-3 0 0 0,-4 3 0 0 0,4 0 0 0 0,-2-3 0 0 0,-5-2 0 0 0,-4-2 0 0 0,0-1 0 0 0,-2 3 0 0 0,-2 1 0 0 0,-3-1 0 0 0,3-1 0 0 0,0-2 0 0 0,3 0 0 0 0,4 3 0 0 0,5 1 0 0 0,2-1 0 0 0,3 0 0 0 0,-3-3 0 0 0,-1 0 0 0 0,-3-1 0 0 0,-1-1 0 0 0,1 0 0 0 0,3 0 0 0 0,1 0 0 0 0,3-1 0 0 0,0 6 0 0 0,1 0 0 0 0,-4 1 0 0 0,0-2 0 0 0,-5-1 0 0 0,4-1 0 0 0,2-1 0 0 0,7-1 0 0 0,3 0 0 0 0,-1 0 0 0 0,0 0 0 0 0,3 0 0 0 0,8 0 0 0 0,6-1 0 0 0,3 1 0 0 0,11 0 0 0 0,6 0 0 0 0,15 0 0 0 0,5 0 0 0 0,1 0 0 0 0,6 0 0 0 0,5-4 0 0 0,-2-2 0 0 0,-5 1 0 0 0,-1 1 0 0 0,-8 0 0 0 0,-9 2 0 0 0,-8 1 0 0 0,-13 1 0 0 0,-10 0 0 0 0,-8 0 0 0 0,-7 0 0 0 0,-3 1 0 0 0,-2-1 0 0 0,4 0 0 0 0,5 0 0 0 0,2 0 0 0 0,3 0 0 0 0,8-4 0 0 0,1-2 0 0 0,-4 1 0 0 0,-4 0 0 0 0,-5 2 0 0 0,1 1 0 0 0,-2 1 0 0 0,7 1 0 0 0,0 0 0 0 0,3-4 0 0 0,2-2 0 0 0,2 1 0 0 0,-2 1 0 0 0,-9 1 0 0 0,-7 1 0 0 0,-3 1 0 0 0,-2 1 0 0 0,-1 0 0 0 0,0 0 0 0 0,1 0 0 0 0,4 0 0 0 0,2 0 0 0 0,1 1 0 0 0,-2-1 0 0 0,0 0 0 0 0,2 0 0 0 0,-3 0 0 0 0,-2 0 0 0 0,-6 0 0 0 0,-2 0 0 0 0,1 0 0 0 0,1 0 0 0 0,1 0 0 0 0,6 0 0 0 0,3 0 0 0 0,5 0 0 0 0,0 0 0 0 0,-1 0 0 0 0,7 0 0 0 0,5 0 0 0 0,2 0 0 0 0,3 0 0 0 0,1 0 0 0 0,0 0 0 0 0,8 0 0 0 0,8 0 0 0 0,4 0 0 0 0,3 0 0 0 0,6 0 0 0 0,-2 0 0 0 0,-6 0 0 0 0,-2 0 0 0 0,-1 0 0 0 0,-8 0 0 0 0,-1 0 0 0 0,-7 0 0 0 0,-4 0 0 0 0,-2 0 0 0 0,-9 0 0 0 0,-3 0 0 0 0,-7 0 0 0 0,-4 0 0 0 0,2 0 0 0 0,1 4 0 0 0,-5 2 0 0 0,-1-1 0 0 0,-1-1 0 0 0,6 0 0 0 0,-3-2 0 0 0,3-1 0 0 0,-2-1 0 0 0,-6 0 0 0 0,-1 0 0 0 0,0 0 0 0 0,-3-1 0 0 0,0 1 0 0 0,-2 0 0 0 0,1 0 0 0 0,7 0 0 0 0,4 0 0 0 0,6 0 0 0 0,2 0 0 0 0,0 0 0 0 0,-1 0 0 0 0,-2 0 0 0 0,3 0 0 0 0,-1 0 0 0 0,4 0 0 0 0,0 0 0 0 0,2 0 0 0 0,3 0 0 0 0,-1 0 0 0 0,-2 0 0 0 0,-5 0 0 0 0,-2 0 0 0 0,-3 0 0 0 0,-2 0 0 0 0,4 0 0 0 0,1 0 0 0 0,-1 0 0 0 0,3 0 0 0 0,5 0 0 0 0,9 0 0 0 0,4 0 0 0 0,8 0 0 0 0,5 0 0 0 0,2 0 0 0 0,1-4 0 0 0,-1-2 0 0 0,0 0 0 0 0,-1 2 0 0 0,-5 1 0 0 0,-2 1 0 0 0,0-3 0 0 0,-4-1 0 0 0,1 0 0 0 0,-4 2 0 0 0,-3 1 0 0 0,0-3 0 0 0,-5 0 0 0 0,-9-4 0 0 0,-10 0 0 0 0,-1 1 0 0 0,-4 3 0 0 0,-1 2 0 0 0,-4 2 0 0 0,0 1 0 0 0,7-3 0 0 0,4-2 0 0 0,1 1 0 0 0,2 1 0 0 0,-1 2 0 0 0,1 0 0 0 0,-2 1 0 0 0,-4-3 0 0 0,-6-2 0 0 0,-1 1 0 0 0,-4 1 0 0 0,-3 1 0 0 0,-3 1 0 0 0,2 1 0 0 0,-1-4 0 0 0,0 0 0 0 0,6-1 0 0 0,2 2 0 0 0,3-3 0 0 0,-2 0 0 0 0,1 0 0 0 0,7 3 0 0 0,-1 1 0 0 0,0-3 0 0 0,-3-1 0 0 0,-6 1 0 0 0,-4 2 0 0 0,1-3 0 0 0,-2 0 0 0 0,-2 1 0 0 0,-2 1 0 0 0,-2 2 0 0 0,3 1 0 0 0,2 2 0 0 0,2-1 0 0 0,5-3 0 0 0,0-1 0 0 0,-2 0 0 0 0,1 1 0 0 0,2 1 0 0 0,0 1 0 0 0,0 1 0 0 0,3 1 0 0 0,2 0 0 0 0,3 0 0 0 0,-4 0 0 0 0,0 0 0 0 0,2 0 0 0 0,0 1 0 0 0,2-1 0 0 0,-4 0 0 0 0,0 0 0 0 0,-3 0 0 0 0,-1 0 0 0 0,2 0 0 0 0,3 0 0 0 0,-3 0 0 0 0,-4 0 0 0 0,1 0 0 0 0,1 0 0 0 0,3 0 0 0 0,-1 0 0 0 0,-5 0 0 0 0,-3 0 0 0 0,1 0 0 0 0,-1 0 0 0 0,-3 0 0 0 0,-1 0 0 0 0,-3 0 0 0 0,0 0 0 0 0,-2-5 0 0 0,0 0 0 0 0,-4-5 0 0 0,-6-4 0 0 0,-2-5 0 0 0,2 2 0 0 0,-1-6 0 0 0,0-2 0 0 0,-2-2 0 0 0,-2-1 0 0 0,-4 1 0 0 0,2 5 0 0 0,-1 1 0 0 0,-1 1 0 0 0,-2-6 0 0 0,-1-2 0 0 0,-2-1 0 0 0,0 1 0 0 0,-1 0 0 0 0,-1-3 0 0 0,1-1 0 0 0,0-4 0 0 0,-5 5 0 0 0,-1 3 0 0 0,-4 2 0 0 0,-4 1 0 0 0,-4 5 0 0 0,-4 2 0 0 0,2-1 0 0 0,-4 3 0 0 0,-6-4 0 0 0,-12 1 0 0 0,-6-1 0 0 0,-4 0 0 0 0,-6-2 0 0 0,-6 3 0 0 0,-5 5 0 0 0,-13 0 0 0 0,-4 3 0 0 0,-5 3 0 0 0,-5 3 0 0 0,-2-2 0 0 0,-11-4 0 0 0,-8 0 0 0 0,-5 1 0 0 0,-9-1 0 0 0,-11-3 0 0 0,-3 0 0 0 0,-7-1 0 0 0,-7 2 0 0 0,-12-2 0 0 0,-1 3 0 0 0,6 2 0 0 0,10 4 0 0 0,6 2 0 0 0,12 2 0 0 0,11 2 0 0 0,3 0 0 0 0,-13 1 0 0 0,0-1 0 0 0,-15 1 0 0 0,-12-1 0 0 0,-3 1 0 0 0,0-1 0 0 0,8 0 0 0 0,0 0 0 0 0,2 0 0 0 0,6 0 0 0 0,-1 0 0 0 0,4 0 0 0 0,-3 0 0 0 0,2 0 0 0 0,-2 0 0 0 0,6 0 0 0 0,11 0 0 0 0,3 0 0 0 0,6 0 0 0 0,8 0 0 0 0,6 0 0 0 0,5 0 0 0 0,-1 4 0 0 0,5 2 0 0 0,2-1 0 0 0,10 0 0 0 0,4-2 0 0 0,-2-1 0 0 0,2-1 0 0 0,-2-1 0 0 0,-3 0 0 0 0,-3 0 0 0 0,-3 0 0 0 0,-6-1 0 0 0,1-3 0 0 0,6-2 0 0 0,6 1 0 0 0,5 0 0 0 0,9 2 0 0 0,4 1 0 0 0,6 1 0 0 0,2 1 0 0 0,6 0 0 0 0,2 0 0 0 0,4 0 0 0 0,-4-4 0 0 0,2-1 0 0 0,1-1 0 0 0,2 2 0 0 0,5 1 0 0 0,2 1 0 0 0,0 1 0 0 0,3-4 0 0 0,-1 0 0 0 0,0-1 0 0 0,-3 2 0 0 0,-2 1 0 0 0,-1 1 0 0 0,2-3 0 0 0,2-1 0 0 0,3 1 0 0 0,4 1 0 0 0,5 1 0 0 0,-1 1 0 0 0,0 1 0 0 0,3 1 0 0 0,1 0 0 0 0,1 0 0 0 0,2 1 0 0 0,5-5 0 0 0,6-2 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5T18:26:36.676"/>
    </inkml:context>
    <inkml:brush xml:id="br0">
      <inkml:brushProperty name="width" value="0.1" units="cm"/>
      <inkml:brushProperty name="height" value="0.1" units="cm"/>
      <inkml:brushProperty name="color" value="#E71224"/>
    </inkml:brush>
  </inkml:definitions>
  <inkml:trace contextRef="#ctx0" brushRef="#br0">29792 7799 16383 0 0,'0'-4'0'0'0,"9"-2"0"0"0,2-4 0 0 0,0-4 0 0 0,2-5 0 0 0,-1-7 0 0 0,6 1 0 0 0,0-8 0 0 0,1-4 0 0 0,6 2 0 0 0,3-8 0 0 0,-4 1 0 0 0,0 2 0 0 0,-2 0 0 0 0,1-2 0 0 0,1 1 0 0 0,0 0 0 0 0,0-6 0 0 0,10-8 0 0 0,-2 1 0 0 0,-2 1 0 0 0,-1 1 0 0 0,-2 1 0 0 0,-1 0 0 0 0,-5 5 0 0 0,-2 2 0 0 0,1-1 0 0 0,5-5 0 0 0,-2 1 0 0 0,0 6 0 0 0,-1 0 0 0 0,-2 0 0 0 0,2-2 0 0 0,3 3 0 0 0,1-5 0 0 0,0-2 0 0 0,1 2 0 0 0,-1-4 0 0 0,-5 4 0 0 0,4-5 0 0 0,-4 4 0 0 0,0-4 0 0 0,0 3 0 0 0,1-3 0 0 0,1 3 0 0 0,1 1 0 0 0,-4 1 0 0 0,-1 3 0 0 0,1 1 0 0 0,-3-1 0 0 0,-1 3 0 0 0,2 0 0 0 0,2 3 0 0 0,-2 2 0 0 0,-1-4 0 0 0,2 4 0 0 0,-3 5 0 0 0,1 2 0 0 0,-3 2 0 0 0,0 2 0 0 0,-1-4 0 0 0,-4-1 0 0 0,1 4 0 0 0,-1 3 0 0 0,2 5 0 0 0,0 1 0 0 0,-3 0 0 0 0,-6 2 0 0 0,-9 4 0 0 0,-11 8 0 0 0,-7 4 0 0 0,-3 3 0 0 0,-6 4 0 0 0,-1 1 0 0 0,-4 4 0 0 0,2 3 0 0 0,1-1 0 0 0,0 2 0 0 0,0-3 0 0 0,3 1 0 0 0,-1-2 0 0 0,-5 1 0 0 0,1 2 0 0 0,-6 8 0 0 0,-4-2 0 0 0,2-3 0 0 0,4-1 0 0 0,5-4 0 0 0,18-4 0 0 0,16-3 0 0 0,12-4 0 0 0,6-6 0 0 0,4-3 0 0 0,3 0 0 0 0,-2-3 0 0 0,4-5 0 0 0,2-4 0 0 0,1 1 0 0 0,-4-1 0 0 0,-2 3 0 0 0,-4-1 0 0 0,-1-1 0 0 0,2 1 0 0 0,-4 0 0 0 0,2-2 0 0 0,5-2 0 0 0,1-2 0 0 0,-1 3 0 0 0,-3 0 0 0 0,0 3 0 0 0,-4 1 0 0 0,1 2 0 0 0,1 4 0 0 0,-1-1 0 0 0,0 1 0 0 0,-2-3 0 0 0,6 2 0 0 0,3-2 0 0 0,3 0 0 0 0,1 3 0 0 0,0-1 0 0 0,1 1 0 0 0,-1 1 0 0 0,0 3 0 0 0,-5 6 0 0 0,-5 8 0 0 0,-2 6 0 0 0,-3 5 0 0 0,-3 3 0 0 0,1-2 0 0 0,-1 0 0 0 0,-2 0 0 0 0,-2 1 0 0 0,3-3 0 0 0,0-1 0 0 0,-1 1 0 0 0,-2 2 0 0 0,-1 1 0 0 0,3 2 0 0 0,0 0 0 0 0,0 1 0 0 0,-2 0 0 0 0,3 1 0 0 0,1-1 0 0 0,-2 1 0 0 0,-2-1 0 0 0,-1 0 0 0 0,3 1 0 0 0,1-1 0 0 0,-2 0 0 0 0,0 0 0 0 0,-3 1 0 0 0,0 3 0 0 0,-1 2 0 0 0,-1-1 0 0 0,0 4 0 0 0,0-8 0 0 0,-1-9 0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5T18:26:36.677"/>
    </inkml:context>
    <inkml:brush xml:id="br0">
      <inkml:brushProperty name="width" value="0.1" units="cm"/>
      <inkml:brushProperty name="height" value="0.1" units="cm"/>
      <inkml:brushProperty name="color" value="#E71224"/>
    </inkml:brush>
  </inkml:definitions>
  <inkml:trace contextRef="#ctx0" brushRef="#br0">24614 17189 16383 0 0,'0'-4'0'0'0,"0"-6"0"0"0,0-6 0 0 0,0-8 0 0 0,0-4 0 0 0,-5-3 0 0 0,0 1 0 0 0,-1 1 0 0 0,2 0 0 0 0,1-2 0 0 0,1-1 0 0 0,1 1 0 0 0,0 1 0 0 0,1 2 0 0 0,1 1 0 0 0,-1 1 0 0 0,0 1 0 0 0,0-5 0 0 0,0-4 0 0 0,1-3 0 0 0,-6 3 0 0 0,0-3 0 0 0,-1 1 0 0 0,2-2 0 0 0,1-3 0 0 0,1-3 0 0 0,-4 2 0 0 0,0-1 0 0 0,1 2 0 0 0,1 5 0 0 0,1 4 0 0 0,1-2 0 0 0,1 1 0 0 0,1 2 0 0 0,-4 2 0 0 0,-2 2 0 0 0,1 0 0 0 0,1 2 0 0 0,1 0 0 0 0,1 0 0 0 0,1 0 0 0 0,1-4 0 0 0,0-2 0 0 0,0 1 0 0 0,-4 4 0 0 0,-1 4 0 0 0,-1 0 0 0 0,2 0 0 0 0,1-4 0 0 0,1-3 0 0 0,1-1 0 0 0,1-3 0 0 0,0-1 0 0 0,-4 2 0 0 0,-2 1 0 0 0,1 2 0 0 0,1-3 0 0 0,1 1 0 0 0,1-5 0 0 0,1 1 0 0 0,0 2 0 0 0,1 2 0 0 0,1 2 0 0 0,-1 1 0 0 0,0 2 0 0 0,0-3 0 0 0,0-2 0 0 0,1-3 0 0 0,-1-1 0 0 0,0-3 0 0 0,0 1 0 0 0,0-2 0 0 0,0 2 0 0 0,0 2 0 0 0,0-1 0 0 0,0-3 0 0 0,0 1 0 0 0,0 2 0 0 0,0-1 0 0 0,0-3 0 0 0,0-3 0 0 0,0 2 0 0 0,0-2 0 0 0,0 4 0 0 0,0 2 0 0 0,0 1 0 0 0,0 1 0 0 0,0 2 0 0 0,0-1 0 0 0,0-4 0 0 0,0 0 0 0 0,0-1 0 0 0,0 1 0 0 0,0 3 0 0 0,0 2 0 0 0,0 4 0 0 0,0-2 0 0 0,0-1 0 0 0,0-7 0 0 0,0-1 0 0 0,0-3 0 0 0,0 2 0 0 0,0-1 0 0 0,0 3 0 0 0,0 3 0 0 0,0 0 0 0 0,0 1 0 0 0,0 3 0 0 0,0-3 0 0 0,0-3 0 0 0,0 1 0 0 0,0-3 0 0 0,0 2 0 0 0,0-1 0 0 0,0 1 0 0 0,0 3 0 0 0,0-1 0 0 0,0 1 0 0 0,0 3 0 0 0,0 2 0 0 0,0-2 0 0 0,4-1 0 0 0,2 2 0 0 0,-1-2 0 0 0,-1-1 0 0 0,-1-2 0 0 0,-1-5 0 0 0,4 2 0 0 0,0 2 0 0 0,4 4 0 0 0,-1-2 0 0 0,0-3 0 0 0,-3 1 0 0 0,2 2 0 0 0,0 2 0 0 0,-2-5 0 0 0,3-1 0 0 0,0 2 0 0 0,-2-1 0 0 0,-2-3 0 0 0,-2 1 0 0 0,-1 4 0 0 0,-2 3 0 0 0,0 3 0 0 0,0 2 0 0 0,0 2 0 0 0,-1 1 0 0 0,1 0 0 0 0,0 1 0 0 0,0-1 0 0 0,-1 1 0 0 0,1-1 0 0 0,0 0 0 0 0,0 0 0 0 0,0 0 0 0 0,0-1 0 0 0,1 1 0 0 0,-1 0 0 0 0,4-5 0 0 0,2-1 0 0 0,-1 1 0 0 0,-1 0 0 0 0,-1-2 0 0 0,-1-1 0 0 0,-1 1 0 0 0,0-2 0 0 0,-1-4 0 0 0,0-5 0 0 0,-1-3 0 0 0,5-2 0 0 0,2-2 0 0 0,-1 0 0 0 0,0 3 0 0 0,-2 1 0 0 0,-1 5 0 0 0,-1 4 0 0 0,-1 5 0 0 0,0 3 0 0 0,0 3 0 0 0,0 0 0 0 0,-1 2 0 0 0,1 0 0 0 0,0-1 0 0 0,0 1 0 0 0,0-1 0 0 0,0 0 0 0 0,0 0 0 0 0,0 0 0 0 0,0 0 0 0 0,0-5 0 0 0,0-1 0 0 0,0 1 0 0 0,0-4 0 0 0,-4 4 0 0 0,-2-1 0 0 0,1-4 0 0 0,0-1 0 0 0,-2-2 0 0 0,-1-3 0 0 0,-3 0 0 0 0,1 4 0 0 0,1 3 0 0 0,3-1 0 0 0,-2 6 0 0 0,0 3 0 0 0,2 2 0 0 0,-3-4 0 0 0,1-1 0 0 0,1 0 0 0 0,2-4 0 0 0,2 0 0 0 0,1-3 0 0 0,1 0 0 0 0,1 2 0 0 0,0 2 0 0 0,1-2 0 0 0,-5 6 0 0 0,-1 2 0 0 0,-1 2 0 0 0,2 0 0 0 0,1-4 0 0 0,1-1 0 0 0,1-1 0 0 0,1-3 0 0 0,0-1 0 0 0,0 2 0 0 0,0 1 0 0 0,0-2 0 0 0,-4 0 0 0 0,-1 2 0 0 0,-1 1 0 0 0,2 2 0 0 0,1 1 0 0 0,1 1 0 0 0,1-3 0 0 0,0-2 0 0 0,-3 5 0 0 0,-1-2 0 0 0,-1-5 0 0 0,2 0 0 0 0,1 0 0 0 0,2 2 0 0 0,0-3 0 0 0,0 1 0 0 0,1 1 0 0 0,0 2 0 0 0,1-2 0 0 0,-1-1 0 0 0,0 2 0 0 0,0 1 0 0 0,0 2 0 0 0,0-3 0 0 0,0 0 0 0 0,0 0 0 0 0,0 2 0 0 0,0 1 0 0 0,0 1 0 0 0,0 1 0 0 0,0-4 0 0 0,0-1 0 0 0,0 1 0 0 0,0 1 0 0 0,0 1 0 0 0,0 1 0 0 0,0 0 0 0 0,0-2 0 0 0,0-2 0 0 0,0 0 0 0 0,5 6 0 0 0,0 3 0 0 0,5 0 0 0 0,0-4 0 0 0,-1-6 0 0 0,-3-2 0 0 0,-2 0 0 0 0,-2 2 0 0 0,4 6 0 0 0,0 4 0 0 0,-1 0 0 0 0,-1 1 0 0 0,3-5 0 0 0,0-3 0 0 0,4 0 0 0 0,-1-4 0 0 0,-2-1 0 0 0,3 1 0 0 0,3-2 0 0 0,-1-3 0 0 0,2-1 0 0 0,2-6 0 0 0,-1-3 0 0 0,5-3 0 0 0,-1 3 0 0 0,-4 2 0 0 0,0-1 0 0 0,1 0 0 0 0,2 3 0 0 0,-2-4 0 0 0,0 3 0 0 0,2-1 0 0 0,6 0 0 0 0,-2 3 0 0 0,1 5 0 0 0,-5 4 0 0 0,-5 4 0 0 0,-5 2 0 0 0,0 7 0 0 0,3 2 0 0 0,-1 0 0 0 0,3-1 0 0 0,2-6 0 0 0,4-2 0 0 0,-3-1 0 0 0,-3 0 0 0 0,0 1 0 0 0,1 0 0 0 0,4 6 0 0 0,-3 2 0 0 0,1-4 0 0 0,2-3 0 0 0,1 0 0 0 0,-1-1 0 0 0,-1 6 0 0 0,5-4 0 0 0,-1 0 0 0 0,5-1 0 0 0,-3 0 0 0 0,3 5 0 0 0,-3 2 0 0 0,4 0 0 0 0,0-1 0 0 0,5-2 0 0 0,0 0 0 0 0,4-1 0 0 0,0 4 0 0 0,-3 4 0 0 0,-2 7 0 0 0,-3-1 0 0 0,-1-3 0 0 0,-2 1 0 0 0,-1 3 0 0 0,4 3 0 0 0,2 2 0 0 0,-1 2 0 0 0,-1 1 0 0 0,-1 1 0 0 0,-1 0 0 0 0,-1 1 0 0 0,0-1 0 0 0,3 1 0 0 0,2-1 0 0 0,-1 0 0 0 0,4 0 0 0 0,4 0 0 0 0,0 0 0 0 0,-2 0 0 0 0,1 0 0 0 0,4 0 0 0 0,2 0 0 0 0,7 0 0 0 0,0 5 0 0 0,0 0 0 0 0,-1 1 0 0 0,1-2 0 0 0,-5-1 0 0 0,-5-1 0 0 0,-5-1 0 0 0,-4 0 0 0 0,0-1 0 0 0,1 4 0 0 0,-2 1 0 0 0,3 0 0 0 0,4 4 0 0 0,4 4 0 0 0,5 0 0 0 0,2-2 0 0 0,2-4 0 0 0,-4-2 0 0 0,-5 3 0 0 0,0 3 0 0 0,0 0 0 0 0,-2 3 0 0 0,1-2 0 0 0,11 7 0 0 0,9-1 0 0 0,4-3 0 0 0,-6 0 0 0 0,-3 2 0 0 0,-7 3 0 0 0,1 1 0 0 0,1-2 0 0 0,0 4 0 0 0,1 2 0 0 0,-1-3 0 0 0,5 0 0 0 0,-3-1 0 0 0,-6-3 0 0 0,-6-5 0 0 0,-6 4 0 0 0,-5-1 0 0 0,2 1 0 0 0,4 2 0 0 0,4 2 0 0 0,5 6 0 0 0,-1-1 0 0 0,-4-2 0 0 0,-8 0 0 0 0,-6-4 0 0 0,-2-1 0 0 0,-1 0 0 0 0,-4 2 0 0 0,-1 1 0 0 0,1-3 0 0 0,2 3 0 0 0,1-1 0 0 0,2 0 0 0 0,-3 4 0 0 0,-1-1 0 0 0,-3 3 0 0 0,-1 2 0 0 0,2-4 0 0 0,-2 1 0 0 0,-4 2 0 0 0,1 0 0 0 0,-2 4 0 0 0,2 4 0 0 0,-1 2 0 0 0,2 6 0 0 0,2 4 0 0 0,0-1 0 0 0,1-5 0 0 0,2 0 0 0 0,2 0 0 0 0,-2-2 0 0 0,0 5 0 0 0,-3-1 0 0 0,0 1 0 0 0,-2-3 0 0 0,1-1 0 0 0,2 2 0 0 0,3 2 0 0 0,-2 2 0 0 0,0 6 0 0 0,-2 2 0 0 0,0 1 0 0 0,-2-1 0 0 0,0-1 0 0 0,-1-1 0 0 0,2 3 0 0 0,-3 1 0 0 0,2-1 0 0 0,-1-6 0 0 0,1 2 0 0 0,3-4 0 0 0,-1 3 0 0 0,1 1 0 0 0,-3 0 0 0 0,-2 1 0 0 0,-4 3 0 0 0,1 5 0 0 0,-1 6 0 0 0,-1-1 0 0 0,-2 2 0 0 0,3-3 0 0 0,0-3 0 0 0,-1-4 0 0 0,-2-3 0 0 0,3 2 0 0 0,1 4 0 0 0,-2 0 0 0 0,3-6 0 0 0,-1 1 0 0 0,-1-1 0 0 0,-1-1 0 0 0,-3-1 0 0 0,-1 3 0 0 0,-2-4 0 0 0,0-1 0 0 0,0-6 0 0 0,0-2 0 0 0,-1 5 0 0 0,1-2 0 0 0,0 0 0 0 0,0 1 0 0 0,0 1 0 0 0,0 1 0 0 0,0 0 0 0 0,0 1 0 0 0,0-4 0 0 0,0-1 0 0 0,0 0 0 0 0,0 1 0 0 0,0-2 0 0 0,0-6 0 0 0,0 0 0 0 0,0 3 0 0 0,0-3 0 0 0,0-2 0 0 0,0 5 0 0 0,0-1 0 0 0,0 3 0 0 0,0 1 0 0 0,0-1 0 0 0,0-1 0 0 0,0 3 0 0 0,0 0 0 0 0,-5-1 0 0 0,0-1 0 0 0,-1 5 0 0 0,2 0 0 0 0,1-5 0 0 0,1-5 0 0 0,1-1 0 0 0,0 2 0 0 0,1 3 0 0 0,1-1 0 0 0,-1-4 0 0 0,0 1 0 0 0,0 3 0 0 0,0-2 0 0 0,0-4 0 0 0,0 7 0 0 0,0 3 0 0 0,0 3 0 0 0,0 2 0 0 0,0-3 0 0 0,0-1 0 0 0,0-4 0 0 0,0-1 0 0 0,0 6 0 0 0,0 3 0 0 0,0 2 0 0 0,0 0 0 0 0,0-4 0 0 0,0-1 0 0 0,0 3 0 0 0,0 3 0 0 0,0-4 0 0 0,0-2 0 0 0,0 0 0 0 0,0 1 0 0 0,0-5 0 0 0,0 1 0 0 0,0 0 0 0 0,0-3 0 0 0,0-4 0 0 0,0 5 0 0 0,0 3 0 0 0,0 8 0 0 0,0 2 0 0 0,0 2 0 0 0,0-2 0 0 0,0 0 0 0 0,0 2 0 0 0,0 1 0 0 0,0 7 0 0 0,5 1 0 0 0,0 3 0 0 0,1-3 0 0 0,-2-3 0 0 0,-1 0 0 0 0,-1-6 0 0 0,4-4 0 0 0,0-3 0 0 0,-1-1 0 0 0,-1-5 0 0 0,-1-5 0 0 0,-1-1 0 0 0,-1 6 0 0 0,3 4 0 0 0,2-2 0 0 0,-1-4 0 0 0,-1-2 0 0 0,-1-2 0 0 0,-1 1 0 0 0,-1-3 0 0 0,-1-2 0 0 0,0 1 0 0 0,4-1 0 0 0,2-2 0 0 0,-1-2 0 0 0,-1 2 0 0 0,-1 1 0 0 0,-1-2 0 0 0,-1-2 0 0 0,-1 3 0 0 0,5-3 0 0 0,0 0 0 0 0,0 1 0 0 0,-1 4 0 0 0,-1 0 0 0 0,-1 2 0 0 0,-1 1 0 0 0,-1 1 0 0 0,0 0 0 0 0,0 0 0 0 0,0 8 0 0 0,0 5 0 0 0,0 1 0 0 0,0 1 0 0 0,-1-4 0 0 0,1 2 0 0 0,0-3 0 0 0,0-1 0 0 0,0-5 0 0 0,0-4 0 0 0,0-5 0 0 0,0-4 0 0 0,0-3 0 0 0,0 4 0 0 0,0 0 0 0 0,0 4 0 0 0,0 5 0 0 0,0 4 0 0 0,0 3 0 0 0,0 3 0 0 0,0 1 0 0 0,0 1 0 0 0,0 0 0 0 0,0 1 0 0 0,0-1 0 0 0,-4-5 0 0 0,-2 0 0 0 0,1-1 0 0 0,1-4 0 0 0,1-3 0 0 0,1-5 0 0 0,1-4 0 0 0,0-2 0 0 0,1-1 0 0 0,0-1 0 0 0,1-1 0 0 0,-1 4 0 0 0,0 3 0 0 0,-4 3 0 0 0,-2 1 0 0 0,1 3 0 0 0,-4-1 0 0 0,-4 2 0 0 0,-9 3 0 0 0,0 3 0 0 0,-5-2 0 0 0,-3 0 0 0 0,-4-7 0 0 0,-1-5 0 0 0,2 0 0 0 0,-3-5 0 0 0,5-2 0 0 0,3-6 0 0 0,3-6 0 0 0,1 0 0 0 0,0 2 0 0 0,-4-2 0 0 0,-2 2 0 0 0,-9 7 0 0 0,-1-1 0 0 0,-3 2 0 0 0,-3 0 0 0 0,-6-2 0 0 0,-3 2 0 0 0,-1-1 0 0 0,1 0 0 0 0,1 0 0 0 0,-3-3 0 0 0,-5-1 0 0 0,0 2 0 0 0,-3-3 0 0 0,1 0 0 0 0,8-2 0 0 0,-9 0 0 0 0,-1-2 0 0 0,1 1 0 0 0,4-1 0 0 0,4-3 0 0 0,2-3 0 0 0,-2-3 0 0 0,0-1 0 0 0,-7 3 0 0 0,-6 0 0 0 0,1 4 0 0 0,-10 1 0 0 0,-4-2 0 0 0,-5 2 0 0 0,-4 0 0 0 0,-5-3 0 0 0,-11-1 0 0 0,-4-3 0 0 0,4-1 0 0 0,3-2 0 0 0,3 0 0 0 0,1 0 0 0 0,0-1 0 0 0,6-3 0 0 0,-4-7 0 0 0,3 0 0 0 0,5 1 0 0 0,0-2 0 0 0,-1-3 0 0 0,-2 1 0 0 0,-7-1 0 0 0,2-3 0 0 0,-1-3 0 0 0,5 3 0 0 0,10 0 0 0 0,6 3 0 0 0,8 0 0 0 0,8-2 0 0 0,10 2 0 0 0,5-1 0 0 0,-1-2 0 0 0,-2-2 0 0 0,0 2 0 0 0,4 1 0 0 0,1-3 0 0 0,1 4 0 0 0,3-1 0 0 0,8-1 0 0 0,3-2 0 0 0,5-2 0 0 0,4 2 0 0 0,5 2 0 0 0,1 2 0 0 0,3 1 0 0 0,1-6 0 0 0,1-4 0 0 0,2-2 0 0 0,0 4 0 0 0,0 1 0 0 0,2 0 0 0 0,3 0 0 0 0,1-1 0 0 0,1 0 0 0 0,2-2 0 0 0,4 5 0 0 0,7 0 0 0 0,4 5 0 0 0,1 0 0 0 0,2 2 0 0 0,-3 0 0 0 0,5 1 0 0 0,0-1 0 0 0,-1 2 0 0 0,2-2 0 0 0,1 2 0 0 0,2 2 0 0 0,-4-2 0 0 0,-1 2 0 0 0,1-3 0 0 0,1-2 0 0 0,1 0 0 0 0,-3-2 0 0 0,-4-2 0 0 0,-6-2 0 0 0,-3-3 0 0 0,-4 4 0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5T18:00:54"/>
    </inkml:context>
    <inkml:brush xml:id="br0">
      <inkml:brushProperty name="width" value="0.1" units="cm"/>
      <inkml:brushProperty name="height" value="0.1" units="cm"/>
      <inkml:brushProperty name="color" value="#E71224"/>
    </inkml:brush>
  </inkml:definitions>
  <inkml:trace contextRef="#ctx0" brushRef="#br0">29792 6438 16383 0 0,'0'-2'0'0'0,"7"-1"0"0"0,2-2 0 0 0,-1-2 0 0 0,2-3 0 0 0,0-3 0 0 0,4 0 0 0 0,0-3 0 0 0,1-3 0 0 0,4 1 0 0 0,3-4 0 0 0,-3 1 0 0 0,-1 0 0 0 0,-1 1 0 0 0,1-1 0 0 0,1 0 0 0 0,0 0 0 0 0,0-3 0 0 0,7-4 0 0 0,-1 1 0 0 0,-2 0 0 0 0,0 0 0 0 0,-2 1 0 0 0,-1 0 0 0 0,-3 3 0 0 0,-2 1 0 0 0,0-1 0 0 0,5-3 0 0 0,-2 1 0 0 0,0 3 0 0 0,-1 1 0 0 0,-2-1 0 0 0,2-1 0 0 0,3 1 0 0 0,0-1 0 0 0,1-2 0 0 0,0 1 0 0 0,-1-2 0 0 0,-4 2 0 0 0,4-3 0 0 0,-4 3 0 0 0,0-2 0 0 0,1 1 0 0 0,0-2 0 0 0,1 2 0 0 0,1 1 0 0 0,-4 0 0 0 0,0 2 0 0 0,1 0 0 0 0,-3-1 0 0 0,-1 3 0 0 0,2-1 0 0 0,2 1 0 0 0,-2 2 0 0 0,-1-2 0 0 0,2 1 0 0 0,-2 4 0 0 0,0 0 0 0 0,-2 1 0 0 0,0 1 0 0 0,-1-1 0 0 0,-3-2 0 0 0,1 3 0 0 0,-1 2 0 0 0,1 1 0 0 0,1 2 0 0 0,-3-1 0 0 0,-4 1 0 0 0,-8 3 0 0 0,-8 3 0 0 0,-5 3 0 0 0,-3 1 0 0 0,-5 2 0 0 0,0 1 0 0 0,-3 1 0 0 0,1 2 0 0 0,1 0 0 0 0,0 1 0 0 0,0-2 0 0 0,2 0 0 0 0,-1 0 0 0 0,-3 0 0 0 0,0 1 0 0 0,-4 4 0 0 0,-4 0 0 0 0,3-3 0 0 0,2 0 0 0 0,4-2 0 0 0,14-1 0 0 0,13-3 0 0 0,9-1 0 0 0,5-4 0 0 0,2-1 0 0 0,4 0 0 0 0,-3-2 0 0 0,4-2 0 0 0,1-2 0 0 0,1 1 0 0 0,-3-2 0 0 0,-2 3 0 0 0,-2-1 0 0 0,-2-1 0 0 0,2 1 0 0 0,-3 0 0 0 0,2-1 0 0 0,3-2 0 0 0,1 0 0 0 0,0 2 0 0 0,-3-1 0 0 0,0 2 0 0 0,-3 0 0 0 0,0 1 0 0 0,2 3 0 0 0,-2-1 0 0 0,1 0 0 0 0,-2-1 0 0 0,5 1 0 0 0,2-1 0 0 0,3 0 0 0 0,0 1 0 0 0,0 0 0 0 0,1 1 0 0 0,0 0 0 0 0,-1 1 0 0 0,-4 4 0 0 0,-3 3 0 0 0,-2 4 0 0 0,-3 2 0 0 0,-2 2 0 0 0,1-2 0 0 0,0 1 0 0 0,-3 0 0 0 0,0 0 0 0 0,1-2 0 0 0,0 1 0 0 0,0-1 0 0 0,-2 2 0 0 0,0 0 0 0 0,1 1 0 0 0,1 1 0 0 0,0-1 0 0 0,-2 1 0 0 0,2 0 0 0 0,1 0 0 0 0,-1 0 0 0 0,-2 0 0 0 0,0 0 0 0 0,1 0 0 0 0,2 0 0 0 0,-2-1 0 0 0,0 1 0 0 0,-3 0 0 0 0,1 2 0 0 0,-2 1 0 0 0,0-1 0 0 0,0 2 0 0 0,0-4 0 0 0,0-4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919DBC-EAFF-49A4-B51B-AA2E3C634AA7}" type="datetimeFigureOut">
              <a:rPr lang="en-US" smtClean="0"/>
              <a:t>1/22/2024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3EACF-B65D-4497-B031-4E99AF2BD20F}" type="slidenum">
              <a:rPr lang="en-US" smtClean="0"/>
              <a:t>‹#›</a:t>
            </a:fld>
            <a:endParaRPr lang="en-US" dirty="0"/>
          </a:p>
        </p:txBody>
      </p:sp>
    </p:spTree>
    <p:extLst>
      <p:ext uri="{BB962C8B-B14F-4D97-AF65-F5344CB8AC3E}">
        <p14:creationId xmlns:p14="http://schemas.microsoft.com/office/powerpoint/2010/main" val="210805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chemeClr val="tx1">
                    <a:lumMod val="60000"/>
                    <a:lumOff val="40000"/>
                  </a:schemeClr>
                </a:solidFill>
              </a:rPr>
              <a:t>Numeric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chemeClr val="tx1">
                    <a:lumMod val="60000"/>
                    <a:lumOff val="40000"/>
                  </a:schemeClr>
                </a:solidFill>
              </a:rPr>
              <a:t>Text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chemeClr val="tx1">
                    <a:lumMod val="60000"/>
                    <a:lumOff val="40000"/>
                  </a:schemeClr>
                </a:solidFill>
              </a:rPr>
              <a:t>Audio</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dirty="0">
                <a:solidFill>
                  <a:schemeClr val="tx1">
                    <a:lumMod val="60000"/>
                    <a:lumOff val="40000"/>
                  </a:schemeClr>
                </a:solidFill>
              </a:rPr>
              <a:t>Video</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1200" dirty="0">
              <a:solidFill>
                <a:schemeClr val="tx1">
                  <a:lumMod val="60000"/>
                  <a:lumOff val="4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60000"/>
                    <a:lumOff val="40000"/>
                  </a:schemeClr>
                </a:solidFill>
              </a:rPr>
              <a:t>Data is collected and </a:t>
            </a:r>
            <a:r>
              <a:rPr lang="en-US" sz="1200" u="sng" dirty="0">
                <a:solidFill>
                  <a:srgbClr val="FF0000"/>
                </a:solidFill>
              </a:rPr>
              <a:t>processed</a:t>
            </a:r>
            <a:r>
              <a:rPr lang="en-US" sz="1200" dirty="0">
                <a:solidFill>
                  <a:schemeClr val="tx1">
                    <a:lumMod val="60000"/>
                    <a:lumOff val="40000"/>
                  </a:schemeClr>
                </a:solidFill>
              </a:rPr>
              <a:t> to aid in a variety of tasks, such as forecasting weather, analyzing financial investments, and tracking the global spread of pandemics.</a:t>
            </a:r>
          </a:p>
          <a:p>
            <a:endParaRPr lang="en-US" dirty="0"/>
          </a:p>
        </p:txBody>
      </p:sp>
      <p:sp>
        <p:nvSpPr>
          <p:cNvPr id="4" name="Slide Number Placeholder 3"/>
          <p:cNvSpPr>
            <a:spLocks noGrp="1"/>
          </p:cNvSpPr>
          <p:nvPr>
            <p:ph type="sldNum" sz="quarter" idx="5"/>
          </p:nvPr>
        </p:nvSpPr>
        <p:spPr/>
        <p:txBody>
          <a:bodyPr/>
          <a:lstStyle/>
          <a:p>
            <a:fld id="{D2B3EACF-B65D-4497-B031-4E99AF2BD20F}" type="slidenum">
              <a:rPr lang="en-US" smtClean="0"/>
              <a:t>5</a:t>
            </a:fld>
            <a:endParaRPr lang="en-US" dirty="0"/>
          </a:p>
        </p:txBody>
      </p:sp>
    </p:spTree>
    <p:extLst>
      <p:ext uri="{BB962C8B-B14F-4D97-AF65-F5344CB8AC3E}">
        <p14:creationId xmlns:p14="http://schemas.microsoft.com/office/powerpoint/2010/main" val="19724906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3EACF-B65D-4497-B031-4E99AF2BD20F}" type="slidenum">
              <a:rPr lang="en-US" smtClean="0"/>
              <a:t>42</a:t>
            </a:fld>
            <a:endParaRPr lang="en-US" dirty="0"/>
          </a:p>
        </p:txBody>
      </p:sp>
    </p:spTree>
    <p:extLst>
      <p:ext uri="{BB962C8B-B14F-4D97-AF65-F5344CB8AC3E}">
        <p14:creationId xmlns:p14="http://schemas.microsoft.com/office/powerpoint/2010/main" val="3747018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1 – 3 Part 3: CRUD: Create, Retrieve, Update, Delete</a:t>
            </a:r>
          </a:p>
        </p:txBody>
      </p:sp>
      <p:sp>
        <p:nvSpPr>
          <p:cNvPr id="4" name="Slide Number Placeholder 3"/>
          <p:cNvSpPr>
            <a:spLocks noGrp="1"/>
          </p:cNvSpPr>
          <p:nvPr>
            <p:ph type="sldNum" sz="quarter" idx="5"/>
          </p:nvPr>
        </p:nvSpPr>
        <p:spPr/>
        <p:txBody>
          <a:bodyPr/>
          <a:lstStyle/>
          <a:p>
            <a:fld id="{D2B3EACF-B65D-4497-B031-4E99AF2BD20F}" type="slidenum">
              <a:rPr lang="en-US" smtClean="0"/>
              <a:t>43</a:t>
            </a:fld>
            <a:endParaRPr lang="en-US" dirty="0"/>
          </a:p>
        </p:txBody>
      </p:sp>
    </p:spTree>
    <p:extLst>
      <p:ext uri="{BB962C8B-B14F-4D97-AF65-F5344CB8AC3E}">
        <p14:creationId xmlns:p14="http://schemas.microsoft.com/office/powerpoint/2010/main" val="408589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3EACF-B65D-4497-B031-4E99AF2BD20F}" type="slidenum">
              <a:rPr lang="en-US" smtClean="0"/>
              <a:t>45</a:t>
            </a:fld>
            <a:endParaRPr lang="en-US" dirty="0"/>
          </a:p>
        </p:txBody>
      </p:sp>
    </p:spTree>
    <p:extLst>
      <p:ext uri="{BB962C8B-B14F-4D97-AF65-F5344CB8AC3E}">
        <p14:creationId xmlns:p14="http://schemas.microsoft.com/office/powerpoint/2010/main" val="1614070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logical design is depicted in a table diagram. Table diagrams are similar to ER diagrams but more detailed:</a:t>
            </a:r>
          </a:p>
          <a:p>
            <a:endParaRPr lang="en-US" dirty="0"/>
          </a:p>
          <a:p>
            <a:r>
              <a:rPr lang="en-US" dirty="0"/>
              <a:t>Rectangles represent tables. Table names appear at the top of rectangles.</a:t>
            </a:r>
          </a:p>
          <a:p>
            <a:r>
              <a:rPr lang="en-US" dirty="0"/>
              <a:t>Text within rectangles and below table names represents columns.</a:t>
            </a:r>
          </a:p>
          <a:p>
            <a:r>
              <a:rPr lang="en-US" dirty="0"/>
              <a:t>Solid bullets (●) indicate key columns.</a:t>
            </a:r>
          </a:p>
          <a:p>
            <a:r>
              <a:rPr lang="en-US" dirty="0"/>
              <a:t>Empty bullets (○) and arrows indicate columns that refer to keys.</a:t>
            </a:r>
          </a:p>
          <a:p>
            <a:r>
              <a:rPr lang="en-US" dirty="0"/>
              <a:t>The logical design, as specified in SQL and depicted in a table diagram, is called a database schema.</a:t>
            </a:r>
          </a:p>
        </p:txBody>
      </p:sp>
      <p:sp>
        <p:nvSpPr>
          <p:cNvPr id="4" name="Slide Number Placeholder 3"/>
          <p:cNvSpPr>
            <a:spLocks noGrp="1"/>
          </p:cNvSpPr>
          <p:nvPr>
            <p:ph type="sldNum" sz="quarter" idx="5"/>
          </p:nvPr>
        </p:nvSpPr>
        <p:spPr/>
        <p:txBody>
          <a:bodyPr/>
          <a:lstStyle/>
          <a:p>
            <a:fld id="{D2B3EACF-B65D-4497-B031-4E99AF2BD20F}" type="slidenum">
              <a:rPr lang="en-US" smtClean="0"/>
              <a:t>62</a:t>
            </a:fld>
            <a:endParaRPr lang="en-US" dirty="0"/>
          </a:p>
        </p:txBody>
      </p:sp>
    </p:spTree>
    <p:extLst>
      <p:ext uri="{BB962C8B-B14F-4D97-AF65-F5344CB8AC3E}">
        <p14:creationId xmlns:p14="http://schemas.microsoft.com/office/powerpoint/2010/main" val="2469176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example in PHP using PDO</a:t>
            </a:r>
          </a:p>
          <a:p>
            <a:r>
              <a:rPr lang="en-US" dirty="0"/>
              <a:t>https://iot.jmuxlabs.org/IT_240_Spring_2023/lecture_code/M1_S2_P4_ExProgramming/dbConnection.php</a:t>
            </a:r>
          </a:p>
        </p:txBody>
      </p:sp>
      <p:sp>
        <p:nvSpPr>
          <p:cNvPr id="4" name="Slide Number Placeholder 3"/>
          <p:cNvSpPr>
            <a:spLocks noGrp="1"/>
          </p:cNvSpPr>
          <p:nvPr>
            <p:ph type="sldNum" sz="quarter" idx="5"/>
          </p:nvPr>
        </p:nvSpPr>
        <p:spPr/>
        <p:txBody>
          <a:bodyPr/>
          <a:lstStyle/>
          <a:p>
            <a:fld id="{D2B3EACF-B65D-4497-B031-4E99AF2BD20F}" type="slidenum">
              <a:rPr lang="en-US" smtClean="0"/>
              <a:t>63</a:t>
            </a:fld>
            <a:endParaRPr lang="en-US" dirty="0"/>
          </a:p>
        </p:txBody>
      </p:sp>
    </p:spTree>
    <p:extLst>
      <p:ext uri="{BB962C8B-B14F-4D97-AF65-F5344CB8AC3E}">
        <p14:creationId xmlns:p14="http://schemas.microsoft.com/office/powerpoint/2010/main" val="2130061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example in PHP using PDO (PHP Data Object)</a:t>
            </a:r>
          </a:p>
          <a:p>
            <a:r>
              <a:rPr lang="en-US" dirty="0"/>
              <a:t>https://iot.jmuxlabs.org/IT_240_Spring_2023/lecture_code/M1_S2_P4_ExProgramming/dbConnection.php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https://jsonplaceholder.typicode.com/posts</a:t>
            </a:r>
          </a:p>
          <a:p>
            <a:endParaRPr lang="en-US" dirty="0"/>
          </a:p>
        </p:txBody>
      </p:sp>
      <p:sp>
        <p:nvSpPr>
          <p:cNvPr id="4" name="Slide Number Placeholder 3"/>
          <p:cNvSpPr>
            <a:spLocks noGrp="1"/>
          </p:cNvSpPr>
          <p:nvPr>
            <p:ph type="sldNum" sz="quarter" idx="5"/>
          </p:nvPr>
        </p:nvSpPr>
        <p:spPr/>
        <p:txBody>
          <a:bodyPr/>
          <a:lstStyle/>
          <a:p>
            <a:fld id="{D2B3EACF-B65D-4497-B031-4E99AF2BD20F}" type="slidenum">
              <a:rPr lang="en-US" smtClean="0"/>
              <a:t>64</a:t>
            </a:fld>
            <a:endParaRPr lang="en-US" dirty="0"/>
          </a:p>
        </p:txBody>
      </p:sp>
    </p:spTree>
    <p:extLst>
      <p:ext uri="{BB962C8B-B14F-4D97-AF65-F5344CB8AC3E}">
        <p14:creationId xmlns:p14="http://schemas.microsoft.com/office/powerpoint/2010/main" val="4213433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Databases are MASSIVE (TERABYTES)</a:t>
            </a:r>
          </a:p>
        </p:txBody>
      </p:sp>
      <p:sp>
        <p:nvSpPr>
          <p:cNvPr id="4" name="Slide Number Placeholder 3"/>
          <p:cNvSpPr>
            <a:spLocks noGrp="1"/>
          </p:cNvSpPr>
          <p:nvPr>
            <p:ph type="sldNum" sz="quarter" idx="5"/>
          </p:nvPr>
        </p:nvSpPr>
        <p:spPr/>
        <p:txBody>
          <a:bodyPr/>
          <a:lstStyle/>
          <a:p>
            <a:fld id="{D2B3EACF-B65D-4497-B031-4E99AF2BD20F}" type="slidenum">
              <a:rPr lang="en-US" smtClean="0"/>
              <a:t>6</a:t>
            </a:fld>
            <a:endParaRPr lang="en-US" dirty="0"/>
          </a:p>
        </p:txBody>
      </p:sp>
    </p:spTree>
    <p:extLst>
      <p:ext uri="{BB962C8B-B14F-4D97-AF65-F5344CB8AC3E}">
        <p14:creationId xmlns:p14="http://schemas.microsoft.com/office/powerpoint/2010/main" val="2026137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https://jsonplaceholder.typicode.com/posts</a:t>
            </a:r>
          </a:p>
        </p:txBody>
      </p:sp>
      <p:sp>
        <p:nvSpPr>
          <p:cNvPr id="4" name="Slide Number Placeholder 3"/>
          <p:cNvSpPr>
            <a:spLocks noGrp="1"/>
          </p:cNvSpPr>
          <p:nvPr>
            <p:ph type="sldNum" sz="quarter" idx="5"/>
          </p:nvPr>
        </p:nvSpPr>
        <p:spPr/>
        <p:txBody>
          <a:bodyPr/>
          <a:lstStyle/>
          <a:p>
            <a:fld id="{D2B3EACF-B65D-4497-B031-4E99AF2BD20F}" type="slidenum">
              <a:rPr lang="en-US" smtClean="0"/>
              <a:t>8</a:t>
            </a:fld>
            <a:endParaRPr lang="en-US" dirty="0"/>
          </a:p>
        </p:txBody>
      </p:sp>
    </p:spTree>
    <p:extLst>
      <p:ext uri="{BB962C8B-B14F-4D97-AF65-F5344CB8AC3E}">
        <p14:creationId xmlns:p14="http://schemas.microsoft.com/office/powerpoint/2010/main" val="907799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example of an Application</a:t>
            </a:r>
          </a:p>
        </p:txBody>
      </p:sp>
      <p:sp>
        <p:nvSpPr>
          <p:cNvPr id="4" name="Slide Number Placeholder 3"/>
          <p:cNvSpPr>
            <a:spLocks noGrp="1"/>
          </p:cNvSpPr>
          <p:nvPr>
            <p:ph type="sldNum" sz="quarter" idx="5"/>
          </p:nvPr>
        </p:nvSpPr>
        <p:spPr/>
        <p:txBody>
          <a:bodyPr/>
          <a:lstStyle/>
          <a:p>
            <a:fld id="{D2B3EACF-B65D-4497-B031-4E99AF2BD20F}" type="slidenum">
              <a:rPr lang="en-US" smtClean="0"/>
              <a:t>16</a:t>
            </a:fld>
            <a:endParaRPr lang="en-US" dirty="0"/>
          </a:p>
        </p:txBody>
      </p:sp>
    </p:spTree>
    <p:extLst>
      <p:ext uri="{BB962C8B-B14F-4D97-AF65-F5344CB8AC3E}">
        <p14:creationId xmlns:p14="http://schemas.microsoft.com/office/powerpoint/2010/main" val="1531601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Definition Language: 		Create, Alter, Drop</a:t>
            </a:r>
          </a:p>
          <a:p>
            <a:r>
              <a:rPr lang="en-US" dirty="0"/>
              <a:t>Data Query Language:       		Select</a:t>
            </a:r>
          </a:p>
          <a:p>
            <a:r>
              <a:rPr lang="en-US" dirty="0"/>
              <a:t>Data Manipulation Language:		Insert, Update, Delete</a:t>
            </a:r>
          </a:p>
          <a:p>
            <a:r>
              <a:rPr lang="en-US" dirty="0"/>
              <a:t>Data Control Language:           	User Access, Accounts</a:t>
            </a:r>
          </a:p>
          <a:p>
            <a:r>
              <a:rPr lang="en-US" dirty="0"/>
              <a:t>Data Transaction </a:t>
            </a:r>
            <a:r>
              <a:rPr lang="en-US" dirty="0" err="1"/>
              <a:t>Langugae</a:t>
            </a:r>
            <a:r>
              <a:rPr lang="en-US" dirty="0"/>
              <a:t>: 		Commit, Rollback, </a:t>
            </a:r>
            <a:r>
              <a:rPr lang="en-US" dirty="0" err="1"/>
              <a:t>SavePoint</a:t>
            </a:r>
            <a:r>
              <a:rPr lang="en-US" dirty="0"/>
              <a:t>		</a:t>
            </a:r>
          </a:p>
        </p:txBody>
      </p:sp>
      <p:sp>
        <p:nvSpPr>
          <p:cNvPr id="4" name="Slide Number Placeholder 3"/>
          <p:cNvSpPr>
            <a:spLocks noGrp="1"/>
          </p:cNvSpPr>
          <p:nvPr>
            <p:ph type="sldNum" sz="quarter" idx="5"/>
          </p:nvPr>
        </p:nvSpPr>
        <p:spPr/>
        <p:txBody>
          <a:bodyPr/>
          <a:lstStyle/>
          <a:p>
            <a:fld id="{D2B3EACF-B65D-4497-B031-4E99AF2BD20F}" type="slidenum">
              <a:rPr lang="en-US" smtClean="0"/>
              <a:t>17</a:t>
            </a:fld>
            <a:endParaRPr lang="en-US" dirty="0"/>
          </a:p>
        </p:txBody>
      </p:sp>
    </p:spTree>
    <p:extLst>
      <p:ext uri="{BB962C8B-B14F-4D97-AF65-F5344CB8AC3E}">
        <p14:creationId xmlns:p14="http://schemas.microsoft.com/office/powerpoint/2010/main" val="2457081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example of an Application</a:t>
            </a:r>
          </a:p>
          <a:p>
            <a:r>
              <a:rPr lang="en-US" dirty="0"/>
              <a:t>https://beardar.iotserver.website/</a:t>
            </a:r>
          </a:p>
          <a:p>
            <a:r>
              <a:rPr lang="en-US" dirty="0"/>
              <a:t>https://beardar.iotserver.website/Spring2021FinalPosterPresentation/</a:t>
            </a:r>
          </a:p>
        </p:txBody>
      </p:sp>
      <p:sp>
        <p:nvSpPr>
          <p:cNvPr id="4" name="Slide Number Placeholder 3"/>
          <p:cNvSpPr>
            <a:spLocks noGrp="1"/>
          </p:cNvSpPr>
          <p:nvPr>
            <p:ph type="sldNum" sz="quarter" idx="5"/>
          </p:nvPr>
        </p:nvSpPr>
        <p:spPr/>
        <p:txBody>
          <a:bodyPr/>
          <a:lstStyle/>
          <a:p>
            <a:fld id="{D2B3EACF-B65D-4497-B031-4E99AF2BD20F}" type="slidenum">
              <a:rPr lang="en-US" smtClean="0"/>
              <a:t>19</a:t>
            </a:fld>
            <a:endParaRPr lang="en-US" dirty="0"/>
          </a:p>
        </p:txBody>
      </p:sp>
    </p:spTree>
    <p:extLst>
      <p:ext uri="{BB962C8B-B14F-4D97-AF65-F5344CB8AC3E}">
        <p14:creationId xmlns:p14="http://schemas.microsoft.com/office/powerpoint/2010/main" val="2007599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1 – 2: Transactions</a:t>
            </a:r>
          </a:p>
        </p:txBody>
      </p:sp>
      <p:sp>
        <p:nvSpPr>
          <p:cNvPr id="4" name="Slide Number Placeholder 3"/>
          <p:cNvSpPr>
            <a:spLocks noGrp="1"/>
          </p:cNvSpPr>
          <p:nvPr>
            <p:ph type="sldNum" sz="quarter" idx="5"/>
          </p:nvPr>
        </p:nvSpPr>
        <p:spPr/>
        <p:txBody>
          <a:bodyPr/>
          <a:lstStyle/>
          <a:p>
            <a:fld id="{D2B3EACF-B65D-4497-B031-4E99AF2BD20F}" type="slidenum">
              <a:rPr lang="en-US" smtClean="0"/>
              <a:t>33</a:t>
            </a:fld>
            <a:endParaRPr lang="en-US" dirty="0"/>
          </a:p>
        </p:txBody>
      </p:sp>
    </p:spTree>
    <p:extLst>
      <p:ext uri="{BB962C8B-B14F-4D97-AF65-F5344CB8AC3E}">
        <p14:creationId xmlns:p14="http://schemas.microsoft.com/office/powerpoint/2010/main" val="2342251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 1 – 4: Products</a:t>
            </a:r>
          </a:p>
        </p:txBody>
      </p:sp>
      <p:sp>
        <p:nvSpPr>
          <p:cNvPr id="4" name="Slide Number Placeholder 3"/>
          <p:cNvSpPr>
            <a:spLocks noGrp="1"/>
          </p:cNvSpPr>
          <p:nvPr>
            <p:ph type="sldNum" sz="quarter" idx="5"/>
          </p:nvPr>
        </p:nvSpPr>
        <p:spPr/>
        <p:txBody>
          <a:bodyPr/>
          <a:lstStyle/>
          <a:p>
            <a:fld id="{D2B3EACF-B65D-4497-B031-4E99AF2BD20F}" type="slidenum">
              <a:rPr lang="en-US" smtClean="0"/>
              <a:t>38</a:t>
            </a:fld>
            <a:endParaRPr lang="en-US" dirty="0"/>
          </a:p>
        </p:txBody>
      </p:sp>
    </p:spTree>
    <p:extLst>
      <p:ext uri="{BB962C8B-B14F-4D97-AF65-F5344CB8AC3E}">
        <p14:creationId xmlns:p14="http://schemas.microsoft.com/office/powerpoint/2010/main" val="553847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 up MySQL Workbench Community</a:t>
            </a:r>
          </a:p>
        </p:txBody>
      </p:sp>
      <p:sp>
        <p:nvSpPr>
          <p:cNvPr id="4" name="Slide Number Placeholder 3"/>
          <p:cNvSpPr>
            <a:spLocks noGrp="1"/>
          </p:cNvSpPr>
          <p:nvPr>
            <p:ph type="sldNum" sz="quarter" idx="5"/>
          </p:nvPr>
        </p:nvSpPr>
        <p:spPr/>
        <p:txBody>
          <a:bodyPr/>
          <a:lstStyle/>
          <a:p>
            <a:fld id="{D2B3EACF-B65D-4497-B031-4E99AF2BD20F}" type="slidenum">
              <a:rPr lang="en-US" smtClean="0"/>
              <a:t>41</a:t>
            </a:fld>
            <a:endParaRPr lang="en-US" dirty="0"/>
          </a:p>
        </p:txBody>
      </p:sp>
    </p:spTree>
    <p:extLst>
      <p:ext uri="{BB962C8B-B14F-4D97-AF65-F5344CB8AC3E}">
        <p14:creationId xmlns:p14="http://schemas.microsoft.com/office/powerpoint/2010/main" val="3894056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B5ED4D6-FEBE-4A30-9185-B3E2E405AD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Title 6">
            <a:extLst>
              <a:ext uri="{FF2B5EF4-FFF2-40B4-BE49-F238E27FC236}">
                <a16:creationId xmlns:a16="http://schemas.microsoft.com/office/drawing/2014/main" id="{7764699E-3A92-4678-852B-44DA41099D9C}"/>
              </a:ext>
            </a:extLst>
          </p:cNvPr>
          <p:cNvSpPr>
            <a:spLocks noGrp="1"/>
          </p:cNvSpPr>
          <p:nvPr>
            <p:ph type="title"/>
          </p:nvPr>
        </p:nvSpPr>
        <p:spPr/>
        <p:txBody>
          <a:bodyPr/>
          <a:lstStyle/>
          <a:p>
            <a:r>
              <a:rPr lang="en-US"/>
              <a:t>Click to edit Master title style</a:t>
            </a:r>
          </a:p>
        </p:txBody>
      </p:sp>
      <p:sp>
        <p:nvSpPr>
          <p:cNvPr id="8" name="Date Placeholder 7">
            <a:extLst>
              <a:ext uri="{FF2B5EF4-FFF2-40B4-BE49-F238E27FC236}">
                <a16:creationId xmlns:a16="http://schemas.microsoft.com/office/drawing/2014/main" id="{DF83CD7D-E82B-459A-9B4F-DD9593253BE2}"/>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9" name="Footer Placeholder 8">
            <a:extLst>
              <a:ext uri="{FF2B5EF4-FFF2-40B4-BE49-F238E27FC236}">
                <a16:creationId xmlns:a16="http://schemas.microsoft.com/office/drawing/2014/main" id="{34F2D05D-8A0F-4766-839A-A66AA39114C1}"/>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3EF1C385-0A19-426C-86A0-028C142653CD}"/>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3271516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3AEE2-7F7C-41E8-8554-2EC024F52E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E60507-80FD-43B4-89B5-8A2CB09F0D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0F098438-3D8D-4FBD-96DC-CC190CFEB5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B1254F-F0D0-4B0B-B86A-0EAA3217EC91}"/>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6" name="Footer Placeholder 5">
            <a:extLst>
              <a:ext uri="{FF2B5EF4-FFF2-40B4-BE49-F238E27FC236}">
                <a16:creationId xmlns:a16="http://schemas.microsoft.com/office/drawing/2014/main" id="{C0C0B525-5AA2-4A06-B360-72B4E6C4A73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237CBAD-743D-433E-AF12-5803D0AB943F}"/>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1442820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6541F-D7FD-46E6-975C-6DA01100A33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EEA4C17-959F-472D-B650-59B457CFE1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D77790-7147-4BE3-B95A-3F8AE0367766}"/>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5" name="Footer Placeholder 4">
            <a:extLst>
              <a:ext uri="{FF2B5EF4-FFF2-40B4-BE49-F238E27FC236}">
                <a16:creationId xmlns:a16="http://schemas.microsoft.com/office/drawing/2014/main" id="{6B248AA5-8611-470C-BEE9-7D9741455A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AE8E47A-98E3-40EC-B01B-B452835DD017}"/>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2998897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BDB965-C9D2-410E-9CFD-DAE0F45CDB4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3DC6EFE-8F34-40A4-B3B2-6E47121C43E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6EB734-B2A2-47B6-A1D8-7C5F08A794D4}"/>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5" name="Footer Placeholder 4">
            <a:extLst>
              <a:ext uri="{FF2B5EF4-FFF2-40B4-BE49-F238E27FC236}">
                <a16:creationId xmlns:a16="http://schemas.microsoft.com/office/drawing/2014/main" id="{FE9BD9A5-1640-4834-B8F3-6F2EE630926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CBCC341-147E-4A1D-B3E1-CB145CECAE5A}"/>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1154479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418DC-93AA-4CAA-A8F4-60A975D35F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ED545A-278E-4DAF-8F82-10B1E5A189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4B2C5A-04A5-41B2-A794-E83999CDC991}"/>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5" name="Footer Placeholder 4">
            <a:extLst>
              <a:ext uri="{FF2B5EF4-FFF2-40B4-BE49-F238E27FC236}">
                <a16:creationId xmlns:a16="http://schemas.microsoft.com/office/drawing/2014/main" id="{449CBD7F-C496-4905-B3E2-735C398209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A00E616-6E7B-4100-A38C-23694D7F315E}"/>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4036905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130B8-3444-46B1-87CE-B38BC65CF2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B356072-7176-44B7-8B65-64E6E0FDC8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D698AA-2F51-45A7-8FE6-D7326EA49B19}"/>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5" name="Footer Placeholder 4">
            <a:extLst>
              <a:ext uri="{FF2B5EF4-FFF2-40B4-BE49-F238E27FC236}">
                <a16:creationId xmlns:a16="http://schemas.microsoft.com/office/drawing/2014/main" id="{C2B96E86-F303-4A06-BDF8-9DC112468C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C28872B-36FE-4F50-BA21-7BCC6E938998}"/>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663437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5A717-3C38-4DB2-A6B4-152A55F726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6ABAE4-C95E-493C-9E0C-2386A1578B7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435DC8A-3CEB-48DD-8298-054F56BE005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87ED6E-4AE3-455D-B6B5-F1F47DA59F1E}"/>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6" name="Footer Placeholder 5">
            <a:extLst>
              <a:ext uri="{FF2B5EF4-FFF2-40B4-BE49-F238E27FC236}">
                <a16:creationId xmlns:a16="http://schemas.microsoft.com/office/drawing/2014/main" id="{5C7B3152-D31C-4D4D-B259-729EC48E23D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1031A8-FEE6-4151-B073-AAD918B8FE7F}"/>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483179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B67C9-13E4-4254-86A8-0778881FC9C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E6C93B-E983-436D-BC03-A300116A63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BE3F85-FE9E-4895-85CC-FC2F598C18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239A37-0470-45C7-9CE0-AB20C6DB8A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9BEECD-CEAB-4125-BDC9-107E6B08B5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A77371-A9B8-4F3A-B89B-50E65C3EDA53}"/>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8" name="Footer Placeholder 7">
            <a:extLst>
              <a:ext uri="{FF2B5EF4-FFF2-40B4-BE49-F238E27FC236}">
                <a16:creationId xmlns:a16="http://schemas.microsoft.com/office/drawing/2014/main" id="{119396CA-8C50-4605-918E-269239D3EAD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CA2EB76-12A1-4835-8979-9EF9EC005487}"/>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1367936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09FED-3B2A-47AC-ADF6-2E6FD06ECB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4021D1C-4513-47E3-91D8-A0A97439D131}"/>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4" name="Footer Placeholder 3">
            <a:extLst>
              <a:ext uri="{FF2B5EF4-FFF2-40B4-BE49-F238E27FC236}">
                <a16:creationId xmlns:a16="http://schemas.microsoft.com/office/drawing/2014/main" id="{3B8C159C-9E0E-44B0-AE10-BB159EF86B1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CB18FE3-0A1C-42A5-B9AF-115B6447C8D5}"/>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246431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A picture containing drawing&#10;&#10;Description automatically generated">
            <a:extLst>
              <a:ext uri="{FF2B5EF4-FFF2-40B4-BE49-F238E27FC236}">
                <a16:creationId xmlns:a16="http://schemas.microsoft.com/office/drawing/2014/main" id="{0E0620BD-340B-471A-9F6F-4C07AA4E60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587" y="241772"/>
            <a:ext cx="986913" cy="986913"/>
          </a:xfrm>
          <a:prstGeom prst="rect">
            <a:avLst/>
          </a:prstGeom>
        </p:spPr>
      </p:pic>
      <p:pic>
        <p:nvPicPr>
          <p:cNvPr id="8" name="Picture 7" descr="A picture containing food, plate&#10;&#10;Description automatically generated">
            <a:extLst>
              <a:ext uri="{FF2B5EF4-FFF2-40B4-BE49-F238E27FC236}">
                <a16:creationId xmlns:a16="http://schemas.microsoft.com/office/drawing/2014/main" id="{DB29469F-CDCF-4742-8F4F-C08267A499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241772"/>
            <a:ext cx="1886153" cy="754461"/>
          </a:xfrm>
          <a:prstGeom prst="rect">
            <a:avLst/>
          </a:prstGeom>
          <a:noFill/>
        </p:spPr>
      </p:pic>
    </p:spTree>
    <p:extLst>
      <p:ext uri="{BB962C8B-B14F-4D97-AF65-F5344CB8AC3E}">
        <p14:creationId xmlns:p14="http://schemas.microsoft.com/office/powerpoint/2010/main" val="341761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7143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0D07E-7784-4337-B91D-55D8FDB4C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DDC993-F7B2-4ED1-8186-B3182EA17F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0BBCBF0-5DF1-4073-97F6-253E58F006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BB1E4E-FED9-4812-A5C5-B6E69A6FCDE0}"/>
              </a:ext>
            </a:extLst>
          </p:cNvPr>
          <p:cNvSpPr>
            <a:spLocks noGrp="1"/>
          </p:cNvSpPr>
          <p:nvPr>
            <p:ph type="dt" sz="half" idx="10"/>
          </p:nvPr>
        </p:nvSpPr>
        <p:spPr/>
        <p:txBody>
          <a:bodyPr/>
          <a:lstStyle/>
          <a:p>
            <a:fld id="{91C0EB25-77F6-4400-87C1-86FA082E80B3}" type="datetimeFigureOut">
              <a:rPr lang="en-US" smtClean="0"/>
              <a:t>1/22/2024</a:t>
            </a:fld>
            <a:endParaRPr lang="en-US" dirty="0"/>
          </a:p>
        </p:txBody>
      </p:sp>
      <p:sp>
        <p:nvSpPr>
          <p:cNvPr id="6" name="Footer Placeholder 5">
            <a:extLst>
              <a:ext uri="{FF2B5EF4-FFF2-40B4-BE49-F238E27FC236}">
                <a16:creationId xmlns:a16="http://schemas.microsoft.com/office/drawing/2014/main" id="{4B099AA7-FFF4-4EEF-97BD-EA0793FD4A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DB364EB-06C9-459D-9CEF-21F1F23A8EB4}"/>
              </a:ext>
            </a:extLst>
          </p:cNvPr>
          <p:cNvSpPr>
            <a:spLocks noGrp="1"/>
          </p:cNvSpPr>
          <p:nvPr>
            <p:ph type="sldNum" sz="quarter" idx="12"/>
          </p:nvPr>
        </p:nvSpPr>
        <p:spPr/>
        <p:txBody>
          <a:bodyPr/>
          <a:lstStyle/>
          <a:p>
            <a:fld id="{BB4ED209-52B9-4863-A750-0377600802E9}" type="slidenum">
              <a:rPr lang="en-US" smtClean="0"/>
              <a:t>‹#›</a:t>
            </a:fld>
            <a:endParaRPr lang="en-US" dirty="0"/>
          </a:p>
        </p:txBody>
      </p:sp>
    </p:spTree>
    <p:extLst>
      <p:ext uri="{BB962C8B-B14F-4D97-AF65-F5344CB8AC3E}">
        <p14:creationId xmlns:p14="http://schemas.microsoft.com/office/powerpoint/2010/main" val="4103464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27A1D5-60E3-49FD-AB70-9F436A4150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DF05367-355D-4FD2-8F90-E596CF17BB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5448F6A-436D-4519-9B3F-2DCC6EC850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C0EB25-77F6-4400-87C1-86FA082E80B3}" type="datetimeFigureOut">
              <a:rPr lang="en-US" smtClean="0"/>
              <a:t>1/22/2024</a:t>
            </a:fld>
            <a:endParaRPr lang="en-US" dirty="0"/>
          </a:p>
        </p:txBody>
      </p:sp>
      <p:sp>
        <p:nvSpPr>
          <p:cNvPr id="5" name="Footer Placeholder 4">
            <a:extLst>
              <a:ext uri="{FF2B5EF4-FFF2-40B4-BE49-F238E27FC236}">
                <a16:creationId xmlns:a16="http://schemas.microsoft.com/office/drawing/2014/main" id="{CB2E0EA6-3506-4D81-A9D8-ED90EF4ADF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88A45A5A-BC9C-490C-8349-629076FA6B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4ED209-52B9-4863-A750-0377600802E9}" type="slidenum">
              <a:rPr lang="en-US" smtClean="0"/>
              <a:t>‹#›</a:t>
            </a:fld>
            <a:endParaRPr lang="en-US" dirty="0"/>
          </a:p>
        </p:txBody>
      </p:sp>
    </p:spTree>
    <p:extLst>
      <p:ext uri="{BB962C8B-B14F-4D97-AF65-F5344CB8AC3E}">
        <p14:creationId xmlns:p14="http://schemas.microsoft.com/office/powerpoint/2010/main" val="227085450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9">
          <p15:clr>
            <a:srgbClr val="F26B43"/>
          </p15:clr>
        </p15:guide>
        <p15:guide id="2" pos="120">
          <p15:clr>
            <a:srgbClr val="F26B43"/>
          </p15:clr>
        </p15:guide>
        <p15:guide id="3" orient="horz" pos="144">
          <p15:clr>
            <a:srgbClr val="F26B43"/>
          </p15:clr>
        </p15:guide>
        <p15:guide id="4" pos="7562">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9.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customXml" Target="../ink/ink2.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customXml" Target="../ink/ink4.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34.jpg"/><Relationship Id="rId4" Type="http://schemas.openxmlformats.org/officeDocument/2006/relationships/image" Target="../media/image8.svg"/></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notesSlide" Target="../notesSlides/notesSlide1.xml"/><Relationship Id="rId16" Type="http://schemas.openxmlformats.org/officeDocument/2006/relationships/image" Target="../media/image22.svg"/><Relationship Id="rId1" Type="http://schemas.openxmlformats.org/officeDocument/2006/relationships/slideLayout" Target="../slideLayouts/slideLayout1.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hyperlink" Target="https://iot.jmuxlabs.org/IT_240_Spring_2023/lecture_code/M1_S2_P4_ExProgramming/dbConnection.php" TargetMode="Externa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jsonplaceholder.typicode.com/posts"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3B3A-F51B-370B-511B-662299746A68}"/>
              </a:ext>
            </a:extLst>
          </p:cNvPr>
          <p:cNvSpPr>
            <a:spLocks noGrp="1"/>
          </p:cNvSpPr>
          <p:nvPr>
            <p:ph type="title"/>
          </p:nvPr>
        </p:nvSpPr>
        <p:spPr>
          <a:xfrm>
            <a:off x="801915" y="3930196"/>
            <a:ext cx="10515600" cy="1325563"/>
          </a:xfrm>
        </p:spPr>
        <p:txBody>
          <a:bodyPr/>
          <a:lstStyle/>
          <a:p>
            <a:pPr algn="ctr"/>
            <a:r>
              <a:rPr lang="en-US" dirty="0">
                <a:cs typeface="Arial"/>
              </a:rPr>
              <a:t>        Welcome to  IT 240</a:t>
            </a:r>
            <a:endParaRPr lang="en-US" dirty="0"/>
          </a:p>
        </p:txBody>
      </p:sp>
      <p:sp>
        <p:nvSpPr>
          <p:cNvPr id="8" name="Rectangle 7">
            <a:extLst>
              <a:ext uri="{FF2B5EF4-FFF2-40B4-BE49-F238E27FC236}">
                <a16:creationId xmlns:a16="http://schemas.microsoft.com/office/drawing/2014/main" id="{267AAEDE-0BCE-B525-F7B8-A28CCA20A98C}"/>
              </a:ext>
            </a:extLst>
          </p:cNvPr>
          <p:cNvSpPr/>
          <p:nvPr/>
        </p:nvSpPr>
        <p:spPr>
          <a:xfrm>
            <a:off x="2444096" y="5063329"/>
            <a:ext cx="8678475" cy="954107"/>
          </a:xfrm>
          <a:prstGeom prst="rect">
            <a:avLst/>
          </a:prstGeom>
        </p:spPr>
        <p:txBody>
          <a:bodyPr wrap="square" lIns="91440" tIns="45720" rIns="91440" bIns="45720" anchor="t">
            <a:spAutoFit/>
          </a:bodyPr>
          <a:lstStyle/>
          <a:p>
            <a:pPr algn="ctr"/>
            <a:r>
              <a:rPr lang="en-US" sz="2800" b="1" dirty="0">
                <a:solidFill>
                  <a:schemeClr val="tx1">
                    <a:lumMod val="60000"/>
                    <a:lumOff val="40000"/>
                  </a:schemeClr>
                </a:solidFill>
              </a:rPr>
              <a:t>Database Administration</a:t>
            </a:r>
            <a:r>
              <a:rPr lang="en-US" sz="2400" b="1" dirty="0">
                <a:solidFill>
                  <a:schemeClr val="tx1">
                    <a:lumMod val="60000"/>
                    <a:lumOff val="40000"/>
                  </a:schemeClr>
                </a:solidFill>
                <a:latin typeface="Calibri"/>
                <a:cs typeface="Calibri"/>
              </a:rPr>
              <a:t> </a:t>
            </a:r>
            <a:endParaRPr lang="en-US" sz="2400">
              <a:solidFill>
                <a:schemeClr val="tx1">
                  <a:lumMod val="60000"/>
                  <a:lumOff val="40000"/>
                </a:schemeClr>
              </a:solidFill>
              <a:cs typeface="Arial"/>
            </a:endParaRPr>
          </a:p>
          <a:p>
            <a:endParaRPr lang="en-US" sz="2800">
              <a:solidFill>
                <a:schemeClr val="tx1">
                  <a:lumMod val="60000"/>
                  <a:lumOff val="40000"/>
                </a:schemeClr>
              </a:solidFill>
            </a:endParaRPr>
          </a:p>
        </p:txBody>
      </p:sp>
      <p:pic>
        <p:nvPicPr>
          <p:cNvPr id="10" name="Picture 9" descr="A person and person working on a computer&#10;&#10;Description automatically generated">
            <a:extLst>
              <a:ext uri="{FF2B5EF4-FFF2-40B4-BE49-F238E27FC236}">
                <a16:creationId xmlns:a16="http://schemas.microsoft.com/office/drawing/2014/main" id="{BC2C6354-2F31-1782-A8E5-4E261C30474B}"/>
              </a:ext>
            </a:extLst>
          </p:cNvPr>
          <p:cNvPicPr>
            <a:picLocks noChangeAspect="1"/>
          </p:cNvPicPr>
          <p:nvPr/>
        </p:nvPicPr>
        <p:blipFill>
          <a:blip r:embed="rId2"/>
          <a:stretch>
            <a:fillRect/>
          </a:stretch>
        </p:blipFill>
        <p:spPr>
          <a:xfrm>
            <a:off x="2484891" y="-134032"/>
            <a:ext cx="7077075" cy="3914775"/>
          </a:xfrm>
          <a:prstGeom prst="rect">
            <a:avLst/>
          </a:prstGeom>
        </p:spPr>
      </p:pic>
    </p:spTree>
    <p:extLst>
      <p:ext uri="{BB962C8B-B14F-4D97-AF65-F5344CB8AC3E}">
        <p14:creationId xmlns:p14="http://schemas.microsoft.com/office/powerpoint/2010/main" val="17212922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49BFFE4-A9C9-06DF-0A12-44419C90CC3E}"/>
              </a:ext>
            </a:extLst>
          </p:cNvPr>
          <p:cNvSpPr>
            <a:spLocks noGrp="1"/>
          </p:cNvSpPr>
          <p:nvPr>
            <p:ph type="title"/>
          </p:nvPr>
        </p:nvSpPr>
        <p:spPr>
          <a:xfrm>
            <a:off x="839788" y="457200"/>
            <a:ext cx="3932237" cy="988719"/>
          </a:xfrm>
        </p:spPr>
        <p:txBody>
          <a:bodyPr/>
          <a:lstStyle/>
          <a:p>
            <a:r>
              <a:rPr lang="en-US" dirty="0">
                <a:cs typeface="Arial"/>
              </a:rPr>
              <a:t>Database</a:t>
            </a:r>
            <a:endParaRPr lang="en-US" dirty="0" err="1"/>
          </a:p>
        </p:txBody>
      </p:sp>
      <p:sp>
        <p:nvSpPr>
          <p:cNvPr id="3" name="TextBox 2">
            <a:extLst>
              <a:ext uri="{FF2B5EF4-FFF2-40B4-BE49-F238E27FC236}">
                <a16:creationId xmlns:a16="http://schemas.microsoft.com/office/drawing/2014/main" id="{42F7D4EB-C012-81DD-E362-9A00BDA01246}"/>
              </a:ext>
            </a:extLst>
          </p:cNvPr>
          <p:cNvSpPr txBox="1"/>
          <p:nvPr/>
        </p:nvSpPr>
        <p:spPr>
          <a:xfrm>
            <a:off x="839788" y="2057400"/>
            <a:ext cx="11089594" cy="280466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285750" indent="-285750">
              <a:lnSpc>
                <a:spcPct val="90000"/>
              </a:lnSpc>
              <a:spcBef>
                <a:spcPts val="1000"/>
              </a:spcBef>
              <a:buFont typeface="Arial"/>
              <a:buChar char="•"/>
            </a:pPr>
            <a:r>
              <a:rPr lang="en-US" sz="2400" kern="1200" dirty="0">
                <a:latin typeface="+mn-lt"/>
                <a:ea typeface="+mn-ea"/>
                <a:cs typeface="+mn-cs"/>
              </a:rPr>
              <a:t>Database </a:t>
            </a:r>
            <a:r>
              <a:rPr lang="en-US" sz="2400" dirty="0"/>
              <a:t>is a super organized collection of information</a:t>
            </a:r>
            <a:r>
              <a:rPr lang="en-US" sz="2400" kern="1200" dirty="0">
                <a:latin typeface="+mn-lt"/>
                <a:ea typeface="+mn-ea"/>
                <a:cs typeface="+mn-cs"/>
              </a:rPr>
              <a:t>.​</a:t>
            </a:r>
            <a:endParaRPr lang="en-US" sz="2400" dirty="0"/>
          </a:p>
          <a:p>
            <a:pPr marL="285750" indent="-285750">
              <a:lnSpc>
                <a:spcPct val="90000"/>
              </a:lnSpc>
              <a:spcBef>
                <a:spcPts val="1000"/>
              </a:spcBef>
              <a:buFont typeface="Arial"/>
              <a:buChar char="•"/>
            </a:pPr>
            <a:r>
              <a:rPr lang="en-US" sz="2400" dirty="0">
                <a:solidFill>
                  <a:srgbClr val="37474F"/>
                </a:solidFill>
                <a:ea typeface="+mn-lt"/>
                <a:cs typeface="+mn-lt"/>
              </a:rPr>
              <a:t>Databases can be stored on paper or even clay tablets.</a:t>
            </a:r>
          </a:p>
          <a:p>
            <a:pPr marL="285750" indent="-285750">
              <a:lnSpc>
                <a:spcPct val="90000"/>
              </a:lnSpc>
              <a:spcBef>
                <a:spcPts val="1000"/>
              </a:spcBef>
              <a:buFont typeface="Arial"/>
              <a:buChar char="•"/>
            </a:pPr>
            <a:r>
              <a:rPr lang="en-US" sz="2400" dirty="0">
                <a:solidFill>
                  <a:srgbClr val="37474F"/>
                </a:solidFill>
                <a:ea typeface="+mn-lt"/>
                <a:cs typeface="+mn-lt"/>
              </a:rPr>
              <a:t>Modern databases are invariably stored on computers.</a:t>
            </a:r>
          </a:p>
        </p:txBody>
      </p:sp>
      <p:pic>
        <p:nvPicPr>
          <p:cNvPr id="5" name="Picture 4" descr="Databases Explained To My Grandma">
            <a:extLst>
              <a:ext uri="{FF2B5EF4-FFF2-40B4-BE49-F238E27FC236}">
                <a16:creationId xmlns:a16="http://schemas.microsoft.com/office/drawing/2014/main" id="{ED0E2D08-4563-54C5-344A-CF7A206BA6B5}"/>
              </a:ext>
            </a:extLst>
          </p:cNvPr>
          <p:cNvPicPr>
            <a:picLocks noChangeAspect="1"/>
          </p:cNvPicPr>
          <p:nvPr/>
        </p:nvPicPr>
        <p:blipFill>
          <a:blip r:embed="rId2"/>
          <a:stretch>
            <a:fillRect/>
          </a:stretch>
        </p:blipFill>
        <p:spPr>
          <a:xfrm>
            <a:off x="397329" y="4921453"/>
            <a:ext cx="2743199" cy="1568952"/>
          </a:xfrm>
          <a:prstGeom prst="rect">
            <a:avLst/>
          </a:prstGeom>
        </p:spPr>
      </p:pic>
      <p:pic>
        <p:nvPicPr>
          <p:cNvPr id="10" name="Picture 9" descr="It's All Related: Thinking About Flat File &amp; Relational Databases @ Digital  Fluencies 01 – dla">
            <a:extLst>
              <a:ext uri="{FF2B5EF4-FFF2-40B4-BE49-F238E27FC236}">
                <a16:creationId xmlns:a16="http://schemas.microsoft.com/office/drawing/2014/main" id="{62043737-966F-207C-5C85-81E4848147A9}"/>
              </a:ext>
            </a:extLst>
          </p:cNvPr>
          <p:cNvPicPr>
            <a:picLocks noChangeAspect="1"/>
          </p:cNvPicPr>
          <p:nvPr/>
        </p:nvPicPr>
        <p:blipFill>
          <a:blip r:embed="rId3"/>
          <a:stretch>
            <a:fillRect/>
          </a:stretch>
        </p:blipFill>
        <p:spPr>
          <a:xfrm>
            <a:off x="8408307" y="4917394"/>
            <a:ext cx="2705100" cy="1685925"/>
          </a:xfrm>
          <a:prstGeom prst="rect">
            <a:avLst/>
          </a:prstGeom>
        </p:spPr>
      </p:pic>
      <p:pic>
        <p:nvPicPr>
          <p:cNvPr id="11" name="Picture 10" descr="Building a Biographical Database – Curator's Corner">
            <a:extLst>
              <a:ext uri="{FF2B5EF4-FFF2-40B4-BE49-F238E27FC236}">
                <a16:creationId xmlns:a16="http://schemas.microsoft.com/office/drawing/2014/main" id="{65304D0B-227A-4F14-ABCD-E01D8306EE4F}"/>
              </a:ext>
            </a:extLst>
          </p:cNvPr>
          <p:cNvPicPr>
            <a:picLocks noChangeAspect="1"/>
          </p:cNvPicPr>
          <p:nvPr/>
        </p:nvPicPr>
        <p:blipFill>
          <a:blip r:embed="rId4"/>
          <a:stretch>
            <a:fillRect/>
          </a:stretch>
        </p:blipFill>
        <p:spPr>
          <a:xfrm>
            <a:off x="4515757" y="4859154"/>
            <a:ext cx="2743199" cy="1802404"/>
          </a:xfrm>
          <a:prstGeom prst="rect">
            <a:avLst/>
          </a:prstGeom>
        </p:spPr>
      </p:pic>
    </p:spTree>
    <p:extLst>
      <p:ext uri="{BB962C8B-B14F-4D97-AF65-F5344CB8AC3E}">
        <p14:creationId xmlns:p14="http://schemas.microsoft.com/office/powerpoint/2010/main" val="1988012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7CE06-DBD2-BE9A-81EB-C22D151A84F1}"/>
              </a:ext>
            </a:extLst>
          </p:cNvPr>
          <p:cNvSpPr>
            <a:spLocks noGrp="1"/>
          </p:cNvSpPr>
          <p:nvPr>
            <p:ph type="title"/>
          </p:nvPr>
        </p:nvSpPr>
        <p:spPr>
          <a:xfrm>
            <a:off x="497305" y="355099"/>
            <a:ext cx="10515600" cy="1325563"/>
          </a:xfrm>
        </p:spPr>
        <p:txBody>
          <a:bodyPr/>
          <a:lstStyle/>
          <a:p>
            <a:r>
              <a:rPr lang="en-US" dirty="0">
                <a:cs typeface="Arial"/>
              </a:rPr>
              <a:t>Database</a:t>
            </a:r>
            <a:endParaRPr lang="en-US" dirty="0"/>
          </a:p>
        </p:txBody>
      </p:sp>
      <p:pic>
        <p:nvPicPr>
          <p:cNvPr id="6" name="Content Placeholder 5" descr="A Database Attribute Defines the Properties of a Table">
            <a:extLst>
              <a:ext uri="{FF2B5EF4-FFF2-40B4-BE49-F238E27FC236}">
                <a16:creationId xmlns:a16="http://schemas.microsoft.com/office/drawing/2014/main" id="{FA184AD4-B774-DF87-671B-1EFA2586D46B}"/>
              </a:ext>
            </a:extLst>
          </p:cNvPr>
          <p:cNvPicPr>
            <a:picLocks noGrp="1" noChangeAspect="1"/>
          </p:cNvPicPr>
          <p:nvPr>
            <p:ph sz="half" idx="2"/>
          </p:nvPr>
        </p:nvPicPr>
        <p:blipFill>
          <a:blip r:embed="rId2"/>
          <a:stretch>
            <a:fillRect/>
          </a:stretch>
        </p:blipFill>
        <p:spPr>
          <a:xfrm>
            <a:off x="6172200" y="1943011"/>
            <a:ext cx="5964194" cy="3766457"/>
          </a:xfrm>
        </p:spPr>
      </p:pic>
      <p:sp>
        <p:nvSpPr>
          <p:cNvPr id="4" name="Content Placeholder 3">
            <a:extLst>
              <a:ext uri="{FF2B5EF4-FFF2-40B4-BE49-F238E27FC236}">
                <a16:creationId xmlns:a16="http://schemas.microsoft.com/office/drawing/2014/main" id="{32341C22-E9AC-777F-E6C9-45803B924AC5}"/>
              </a:ext>
            </a:extLst>
          </p:cNvPr>
          <p:cNvSpPr>
            <a:spLocks noGrp="1"/>
          </p:cNvSpPr>
          <p:nvPr>
            <p:ph sz="half" idx="1"/>
          </p:nvPr>
        </p:nvSpPr>
        <p:spPr/>
        <p:txBody>
          <a:bodyPr vert="horz" lIns="91440" tIns="45720" rIns="91440" bIns="45720" rtlCol="0" anchor="t">
            <a:normAutofit/>
          </a:bodyPr>
          <a:lstStyle/>
          <a:p>
            <a:r>
              <a:rPr lang="en-US" dirty="0">
                <a:solidFill>
                  <a:schemeClr val="tx1">
                    <a:lumMod val="60000"/>
                    <a:lumOff val="40000"/>
                  </a:schemeClr>
                </a:solidFill>
                <a:ea typeface="+mn-lt"/>
                <a:cs typeface="+mn-lt"/>
              </a:rPr>
              <a:t>Database is a structures collection of </a:t>
            </a:r>
            <a:r>
              <a:rPr lang="en-US" b="1" dirty="0">
                <a:solidFill>
                  <a:schemeClr val="tx1">
                    <a:lumMod val="75000"/>
                  </a:schemeClr>
                </a:solidFill>
                <a:ea typeface="+mn-lt"/>
                <a:cs typeface="+mn-lt"/>
              </a:rPr>
              <a:t>data</a:t>
            </a:r>
            <a:r>
              <a:rPr lang="en-US" dirty="0">
                <a:solidFill>
                  <a:schemeClr val="tx1">
                    <a:lumMod val="60000"/>
                    <a:lumOff val="40000"/>
                  </a:schemeClr>
                </a:solidFill>
                <a:ea typeface="+mn-lt"/>
                <a:cs typeface="+mn-lt"/>
              </a:rPr>
              <a:t>. Organized into </a:t>
            </a:r>
            <a:r>
              <a:rPr lang="en-US" b="1" dirty="0">
                <a:solidFill>
                  <a:schemeClr val="tx1">
                    <a:lumMod val="75000"/>
                  </a:schemeClr>
                </a:solidFill>
                <a:ea typeface="+mn-lt"/>
                <a:cs typeface="+mn-lt"/>
              </a:rPr>
              <a:t>tables</a:t>
            </a:r>
            <a:r>
              <a:rPr lang="en-US" dirty="0">
                <a:solidFill>
                  <a:schemeClr val="tx1">
                    <a:lumMod val="60000"/>
                    <a:lumOff val="40000"/>
                  </a:schemeClr>
                </a:solidFill>
                <a:ea typeface="+mn-lt"/>
                <a:cs typeface="+mn-lt"/>
              </a:rPr>
              <a:t> which consists of rows and columns. Each row represents a </a:t>
            </a:r>
            <a:r>
              <a:rPr lang="en-US" b="1" dirty="0">
                <a:solidFill>
                  <a:srgbClr val="2B2B2B"/>
                </a:solidFill>
                <a:ea typeface="+mn-lt"/>
                <a:cs typeface="+mn-lt"/>
              </a:rPr>
              <a:t>record</a:t>
            </a:r>
            <a:r>
              <a:rPr lang="en-US" dirty="0">
                <a:solidFill>
                  <a:schemeClr val="tx1">
                    <a:lumMod val="60000"/>
                    <a:lumOff val="40000"/>
                  </a:schemeClr>
                </a:solidFill>
                <a:ea typeface="+mn-lt"/>
                <a:cs typeface="+mn-lt"/>
              </a:rPr>
              <a:t> and each column represents a </a:t>
            </a:r>
            <a:r>
              <a:rPr lang="en-US" b="1" dirty="0">
                <a:solidFill>
                  <a:srgbClr val="2B2B2B"/>
                </a:solidFill>
                <a:ea typeface="+mn-lt"/>
                <a:cs typeface="+mn-lt"/>
              </a:rPr>
              <a:t>filed</a:t>
            </a:r>
            <a:r>
              <a:rPr lang="en-US" dirty="0">
                <a:solidFill>
                  <a:schemeClr val="tx1">
                    <a:lumMod val="60000"/>
                    <a:lumOff val="40000"/>
                  </a:schemeClr>
                </a:solidFill>
                <a:ea typeface="+mn-lt"/>
                <a:cs typeface="+mn-lt"/>
              </a:rPr>
              <a:t> or attribute.</a:t>
            </a:r>
          </a:p>
          <a:p>
            <a:endParaRPr lang="en-US" dirty="0"/>
          </a:p>
        </p:txBody>
      </p:sp>
    </p:spTree>
    <p:extLst>
      <p:ext uri="{BB962C8B-B14F-4D97-AF65-F5344CB8AC3E}">
        <p14:creationId xmlns:p14="http://schemas.microsoft.com/office/powerpoint/2010/main" val="1112430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4D192-CF6C-DBEC-0438-86B93976F9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527AD1-4150-57B6-7992-4204F9808705}"/>
              </a:ext>
            </a:extLst>
          </p:cNvPr>
          <p:cNvSpPr>
            <a:spLocks noGrp="1"/>
          </p:cNvSpPr>
          <p:nvPr>
            <p:ph type="title"/>
          </p:nvPr>
        </p:nvSpPr>
        <p:spPr>
          <a:xfrm>
            <a:off x="497305" y="355099"/>
            <a:ext cx="10515600" cy="1325563"/>
          </a:xfrm>
        </p:spPr>
        <p:txBody>
          <a:bodyPr/>
          <a:lstStyle/>
          <a:p>
            <a:r>
              <a:rPr lang="en-US" dirty="0">
                <a:cs typeface="Arial"/>
              </a:rPr>
              <a:t>Database</a:t>
            </a:r>
            <a:endParaRPr lang="en-US" dirty="0"/>
          </a:p>
        </p:txBody>
      </p:sp>
      <p:pic>
        <p:nvPicPr>
          <p:cNvPr id="6" name="Content Placeholder 5" descr="A Database Attribute Defines the Properties of a Table">
            <a:extLst>
              <a:ext uri="{FF2B5EF4-FFF2-40B4-BE49-F238E27FC236}">
                <a16:creationId xmlns:a16="http://schemas.microsoft.com/office/drawing/2014/main" id="{474F87B9-A368-3937-86A1-95B15D99261D}"/>
              </a:ext>
            </a:extLst>
          </p:cNvPr>
          <p:cNvPicPr>
            <a:picLocks noGrp="1" noChangeAspect="1"/>
          </p:cNvPicPr>
          <p:nvPr>
            <p:ph sz="half" idx="2"/>
          </p:nvPr>
        </p:nvPicPr>
        <p:blipFill>
          <a:blip r:embed="rId2"/>
          <a:stretch>
            <a:fillRect/>
          </a:stretch>
        </p:blipFill>
        <p:spPr>
          <a:xfrm>
            <a:off x="6172200" y="1943011"/>
            <a:ext cx="5964194" cy="3766457"/>
          </a:xfrm>
        </p:spPr>
      </p:pic>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53B2D458-6180-C1EB-9C94-245A50E0E6F3}"/>
                  </a:ext>
                </a:extLst>
              </p14:cNvPr>
              <p14:cNvContentPartPr/>
              <p14:nvPr/>
            </p14:nvContentPartPr>
            <p14:xfrm>
              <a:off x="6349026" y="2430747"/>
              <a:ext cx="5716519" cy="517855"/>
            </p14:xfrm>
          </p:contentPart>
        </mc:Choice>
        <mc:Fallback xmlns="">
          <p:pic>
            <p:nvPicPr>
              <p:cNvPr id="8" name="Ink 7">
                <a:extLst>
                  <a:ext uri="{FF2B5EF4-FFF2-40B4-BE49-F238E27FC236}">
                    <a16:creationId xmlns:a16="http://schemas.microsoft.com/office/drawing/2014/main" id="{53B2D458-6180-C1EB-9C94-245A50E0E6F3}"/>
                  </a:ext>
                </a:extLst>
              </p:cNvPr>
              <p:cNvPicPr/>
              <p:nvPr/>
            </p:nvPicPr>
            <p:blipFill>
              <a:blip r:embed="rId4"/>
              <a:stretch>
                <a:fillRect/>
              </a:stretch>
            </p:blipFill>
            <p:spPr>
              <a:xfrm>
                <a:off x="6331028" y="2412753"/>
                <a:ext cx="5752155" cy="553482"/>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974F4BDF-7C79-5E4D-510F-4199090B4A46}"/>
                  </a:ext>
                </a:extLst>
              </p14:cNvPr>
              <p14:cNvContentPartPr/>
              <p14:nvPr/>
            </p14:nvContentPartPr>
            <p14:xfrm>
              <a:off x="8681357" y="1443439"/>
              <a:ext cx="535672" cy="996774"/>
            </p14:xfrm>
          </p:contentPart>
        </mc:Choice>
        <mc:Fallback xmlns="">
          <p:pic>
            <p:nvPicPr>
              <p:cNvPr id="9" name="Ink 8">
                <a:extLst>
                  <a:ext uri="{FF2B5EF4-FFF2-40B4-BE49-F238E27FC236}">
                    <a16:creationId xmlns:a16="http://schemas.microsoft.com/office/drawing/2014/main" id="{974F4BDF-7C79-5E4D-510F-4199090B4A46}"/>
                  </a:ext>
                </a:extLst>
              </p:cNvPr>
              <p:cNvPicPr/>
              <p:nvPr/>
            </p:nvPicPr>
            <p:blipFill>
              <a:blip r:embed="rId6"/>
              <a:stretch>
                <a:fillRect/>
              </a:stretch>
            </p:blipFill>
            <p:spPr>
              <a:xfrm>
                <a:off x="8663369" y="1425447"/>
                <a:ext cx="571288" cy="1032399"/>
              </a:xfrm>
              <a:prstGeom prst="rect">
                <a:avLst/>
              </a:prstGeom>
            </p:spPr>
          </p:pic>
        </mc:Fallback>
      </mc:AlternateContent>
      <p:sp>
        <p:nvSpPr>
          <p:cNvPr id="13" name="Title 2">
            <a:extLst>
              <a:ext uri="{FF2B5EF4-FFF2-40B4-BE49-F238E27FC236}">
                <a16:creationId xmlns:a16="http://schemas.microsoft.com/office/drawing/2014/main" id="{59B98977-9335-C977-08F2-F323378714D3}"/>
              </a:ext>
            </a:extLst>
          </p:cNvPr>
          <p:cNvSpPr txBox="1">
            <a:spLocks/>
          </p:cNvSpPr>
          <p:nvPr/>
        </p:nvSpPr>
        <p:spPr>
          <a:xfrm>
            <a:off x="8467271" y="963840"/>
            <a:ext cx="1670958" cy="754063"/>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Record</a:t>
            </a:r>
          </a:p>
        </p:txBody>
      </p:sp>
      <p:sp>
        <p:nvSpPr>
          <p:cNvPr id="4" name="Content Placeholder 3">
            <a:extLst>
              <a:ext uri="{FF2B5EF4-FFF2-40B4-BE49-F238E27FC236}">
                <a16:creationId xmlns:a16="http://schemas.microsoft.com/office/drawing/2014/main" id="{14909B87-F034-63EB-85F1-FE6596DF9EBB}"/>
              </a:ext>
            </a:extLst>
          </p:cNvPr>
          <p:cNvSpPr>
            <a:spLocks noGrp="1"/>
          </p:cNvSpPr>
          <p:nvPr>
            <p:ph sz="half" idx="1"/>
          </p:nvPr>
        </p:nvSpPr>
        <p:spPr/>
        <p:txBody>
          <a:bodyPr vert="horz" lIns="91440" tIns="45720" rIns="91440" bIns="45720" rtlCol="0" anchor="t">
            <a:normAutofit/>
          </a:bodyPr>
          <a:lstStyle/>
          <a:p>
            <a:r>
              <a:rPr lang="en-US" dirty="0">
                <a:solidFill>
                  <a:schemeClr val="tx1">
                    <a:lumMod val="60000"/>
                    <a:lumOff val="40000"/>
                  </a:schemeClr>
                </a:solidFill>
                <a:ea typeface="+mn-lt"/>
                <a:cs typeface="+mn-lt"/>
              </a:rPr>
              <a:t>Database is a structures collection of </a:t>
            </a:r>
            <a:r>
              <a:rPr lang="en-US" b="1" dirty="0">
                <a:solidFill>
                  <a:schemeClr val="tx1">
                    <a:lumMod val="75000"/>
                  </a:schemeClr>
                </a:solidFill>
                <a:ea typeface="+mn-lt"/>
                <a:cs typeface="+mn-lt"/>
              </a:rPr>
              <a:t>data</a:t>
            </a:r>
            <a:r>
              <a:rPr lang="en-US" dirty="0">
                <a:solidFill>
                  <a:schemeClr val="tx1">
                    <a:lumMod val="60000"/>
                    <a:lumOff val="40000"/>
                  </a:schemeClr>
                </a:solidFill>
                <a:ea typeface="+mn-lt"/>
                <a:cs typeface="+mn-lt"/>
              </a:rPr>
              <a:t>. Organized into </a:t>
            </a:r>
            <a:r>
              <a:rPr lang="en-US" b="1" dirty="0">
                <a:solidFill>
                  <a:schemeClr val="tx1">
                    <a:lumMod val="75000"/>
                  </a:schemeClr>
                </a:solidFill>
                <a:ea typeface="+mn-lt"/>
                <a:cs typeface="+mn-lt"/>
              </a:rPr>
              <a:t>tables</a:t>
            </a:r>
            <a:r>
              <a:rPr lang="en-US" dirty="0">
                <a:solidFill>
                  <a:schemeClr val="tx1">
                    <a:lumMod val="60000"/>
                    <a:lumOff val="40000"/>
                  </a:schemeClr>
                </a:solidFill>
                <a:ea typeface="+mn-lt"/>
                <a:cs typeface="+mn-lt"/>
              </a:rPr>
              <a:t> which consists of rows and columns. Each row represents a </a:t>
            </a:r>
            <a:r>
              <a:rPr lang="en-US" b="1" dirty="0">
                <a:solidFill>
                  <a:srgbClr val="2B2B2B"/>
                </a:solidFill>
                <a:ea typeface="+mn-lt"/>
                <a:cs typeface="+mn-lt"/>
              </a:rPr>
              <a:t>record</a:t>
            </a:r>
            <a:r>
              <a:rPr lang="en-US" dirty="0">
                <a:solidFill>
                  <a:schemeClr val="tx1">
                    <a:lumMod val="60000"/>
                    <a:lumOff val="40000"/>
                  </a:schemeClr>
                </a:solidFill>
                <a:ea typeface="+mn-lt"/>
                <a:cs typeface="+mn-lt"/>
              </a:rPr>
              <a:t> and each column represents a </a:t>
            </a:r>
            <a:r>
              <a:rPr lang="en-US" b="1" dirty="0">
                <a:solidFill>
                  <a:srgbClr val="2B2B2B"/>
                </a:solidFill>
                <a:ea typeface="+mn-lt"/>
                <a:cs typeface="+mn-lt"/>
              </a:rPr>
              <a:t>filed</a:t>
            </a:r>
            <a:r>
              <a:rPr lang="en-US" dirty="0">
                <a:solidFill>
                  <a:schemeClr val="tx1">
                    <a:lumMod val="60000"/>
                    <a:lumOff val="40000"/>
                  </a:schemeClr>
                </a:solidFill>
                <a:ea typeface="+mn-lt"/>
                <a:cs typeface="+mn-lt"/>
              </a:rPr>
              <a:t> or attribute.</a:t>
            </a:r>
          </a:p>
          <a:p>
            <a:endParaRPr lang="en-US" dirty="0"/>
          </a:p>
        </p:txBody>
      </p:sp>
    </p:spTree>
    <p:extLst>
      <p:ext uri="{BB962C8B-B14F-4D97-AF65-F5344CB8AC3E}">
        <p14:creationId xmlns:p14="http://schemas.microsoft.com/office/powerpoint/2010/main" val="4250372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9FAA0-F335-C44E-2B40-27DB8F3899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6CFF0A-16B5-F966-8373-FB45927D953E}"/>
              </a:ext>
            </a:extLst>
          </p:cNvPr>
          <p:cNvSpPr>
            <a:spLocks noGrp="1"/>
          </p:cNvSpPr>
          <p:nvPr>
            <p:ph type="title"/>
          </p:nvPr>
        </p:nvSpPr>
        <p:spPr>
          <a:xfrm>
            <a:off x="497305" y="355099"/>
            <a:ext cx="10515600" cy="1325563"/>
          </a:xfrm>
        </p:spPr>
        <p:txBody>
          <a:bodyPr/>
          <a:lstStyle/>
          <a:p>
            <a:r>
              <a:rPr lang="en-US" dirty="0">
                <a:cs typeface="Arial"/>
              </a:rPr>
              <a:t>Database</a:t>
            </a:r>
            <a:endParaRPr lang="en-US" dirty="0"/>
          </a:p>
        </p:txBody>
      </p:sp>
      <p:pic>
        <p:nvPicPr>
          <p:cNvPr id="6" name="Content Placeholder 5" descr="A Database Attribute Defines the Properties of a Table">
            <a:extLst>
              <a:ext uri="{FF2B5EF4-FFF2-40B4-BE49-F238E27FC236}">
                <a16:creationId xmlns:a16="http://schemas.microsoft.com/office/drawing/2014/main" id="{45BD7764-02FB-2064-2E84-5B189DFA395D}"/>
              </a:ext>
            </a:extLst>
          </p:cNvPr>
          <p:cNvPicPr>
            <a:picLocks noGrp="1" noChangeAspect="1"/>
          </p:cNvPicPr>
          <p:nvPr>
            <p:ph sz="half" idx="2"/>
          </p:nvPr>
        </p:nvPicPr>
        <p:blipFill>
          <a:blip r:embed="rId2"/>
          <a:stretch>
            <a:fillRect/>
          </a:stretch>
        </p:blipFill>
        <p:spPr>
          <a:xfrm>
            <a:off x="6172200" y="1943011"/>
            <a:ext cx="5964194" cy="3766457"/>
          </a:xfrm>
        </p:spPr>
      </p:pic>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8606D380-CEB3-6D10-4CA0-F0E3A51B859D}"/>
                  </a:ext>
                </a:extLst>
              </p14:cNvPr>
              <p14:cNvContentPartPr/>
              <p14:nvPr/>
            </p14:nvContentPartPr>
            <p14:xfrm>
              <a:off x="6775685" y="1922282"/>
              <a:ext cx="1860694" cy="4165350"/>
            </p14:xfrm>
          </p:contentPart>
        </mc:Choice>
        <mc:Fallback xmlns="">
          <p:pic>
            <p:nvPicPr>
              <p:cNvPr id="21" name="Ink 20">
                <a:extLst>
                  <a:ext uri="{FF2B5EF4-FFF2-40B4-BE49-F238E27FC236}">
                    <a16:creationId xmlns:a16="http://schemas.microsoft.com/office/drawing/2014/main" id="{8606D380-CEB3-6D10-4CA0-F0E3A51B859D}"/>
                  </a:ext>
                </a:extLst>
              </p:cNvPr>
              <p:cNvPicPr/>
              <p:nvPr/>
            </p:nvPicPr>
            <p:blipFill>
              <a:blip r:embed="rId4"/>
              <a:stretch>
                <a:fillRect/>
              </a:stretch>
            </p:blipFill>
            <p:spPr>
              <a:xfrm>
                <a:off x="6757686" y="1904283"/>
                <a:ext cx="1896331" cy="4200988"/>
              </a:xfrm>
              <a:prstGeom prst="rect">
                <a:avLst/>
              </a:prstGeom>
            </p:spPr>
          </p:pic>
        </mc:Fallback>
      </mc:AlternateContent>
      <p:sp>
        <p:nvSpPr>
          <p:cNvPr id="24" name="Title 2">
            <a:extLst>
              <a:ext uri="{FF2B5EF4-FFF2-40B4-BE49-F238E27FC236}">
                <a16:creationId xmlns:a16="http://schemas.microsoft.com/office/drawing/2014/main" id="{F33CD62E-28F2-E117-7805-CD57CC086358}"/>
              </a:ext>
            </a:extLst>
          </p:cNvPr>
          <p:cNvSpPr txBox="1">
            <a:spLocks/>
          </p:cNvSpPr>
          <p:nvPr/>
        </p:nvSpPr>
        <p:spPr>
          <a:xfrm>
            <a:off x="6097814" y="898526"/>
            <a:ext cx="1670958" cy="7540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Field </a:t>
            </a:r>
          </a:p>
        </p:txBody>
      </p:sp>
      <mc:AlternateContent xmlns:mc="http://schemas.openxmlformats.org/markup-compatibility/2006" xmlns:p14="http://schemas.microsoft.com/office/powerpoint/2010/main">
        <mc:Choice Requires="p14">
          <p:contentPart p14:bwMode="auto" r:id="rId5">
            <p14:nvContentPartPr>
              <p14:cNvPr id="26" name="Ink 25">
                <a:extLst>
                  <a:ext uri="{FF2B5EF4-FFF2-40B4-BE49-F238E27FC236}">
                    <a16:creationId xmlns:a16="http://schemas.microsoft.com/office/drawing/2014/main" id="{BBB2C90D-9F92-9238-9A88-7ED84B88776C}"/>
                  </a:ext>
                </a:extLst>
              </p14:cNvPr>
              <p14:cNvContentPartPr/>
              <p14:nvPr/>
            </p14:nvContentPartPr>
            <p14:xfrm rot="-4560000">
              <a:off x="6880149" y="1494051"/>
              <a:ext cx="417743" cy="506918"/>
            </p14:xfrm>
          </p:contentPart>
        </mc:Choice>
        <mc:Fallback xmlns="">
          <p:pic>
            <p:nvPicPr>
              <p:cNvPr id="26" name="Ink 25">
                <a:extLst>
                  <a:ext uri="{FF2B5EF4-FFF2-40B4-BE49-F238E27FC236}">
                    <a16:creationId xmlns:a16="http://schemas.microsoft.com/office/drawing/2014/main" id="{BBB2C90D-9F92-9238-9A88-7ED84B88776C}"/>
                  </a:ext>
                </a:extLst>
              </p:cNvPr>
              <p:cNvPicPr/>
              <p:nvPr/>
            </p:nvPicPr>
            <p:blipFill>
              <a:blip r:embed="rId6"/>
              <a:stretch>
                <a:fillRect/>
              </a:stretch>
            </p:blipFill>
            <p:spPr>
              <a:xfrm rot="-4560000">
                <a:off x="6862158" y="1476062"/>
                <a:ext cx="453364" cy="542535"/>
              </a:xfrm>
              <a:prstGeom prst="rect">
                <a:avLst/>
              </a:prstGeom>
            </p:spPr>
          </p:pic>
        </mc:Fallback>
      </mc:AlternateContent>
      <p:sp>
        <p:nvSpPr>
          <p:cNvPr id="4" name="Content Placeholder 3">
            <a:extLst>
              <a:ext uri="{FF2B5EF4-FFF2-40B4-BE49-F238E27FC236}">
                <a16:creationId xmlns:a16="http://schemas.microsoft.com/office/drawing/2014/main" id="{2A7DA7B6-5997-BBD9-20C1-A52191A76FD6}"/>
              </a:ext>
            </a:extLst>
          </p:cNvPr>
          <p:cNvSpPr>
            <a:spLocks noGrp="1"/>
          </p:cNvSpPr>
          <p:nvPr>
            <p:ph sz="half" idx="1"/>
          </p:nvPr>
        </p:nvSpPr>
        <p:spPr/>
        <p:txBody>
          <a:bodyPr vert="horz" lIns="91440" tIns="45720" rIns="91440" bIns="45720" rtlCol="0" anchor="t">
            <a:normAutofit/>
          </a:bodyPr>
          <a:lstStyle/>
          <a:p>
            <a:r>
              <a:rPr lang="en-US" dirty="0">
                <a:solidFill>
                  <a:schemeClr val="tx1">
                    <a:lumMod val="60000"/>
                    <a:lumOff val="40000"/>
                  </a:schemeClr>
                </a:solidFill>
                <a:ea typeface="+mn-lt"/>
                <a:cs typeface="+mn-lt"/>
              </a:rPr>
              <a:t>Database is a structures collection of </a:t>
            </a:r>
            <a:r>
              <a:rPr lang="en-US" b="1" dirty="0">
                <a:solidFill>
                  <a:schemeClr val="tx1">
                    <a:lumMod val="75000"/>
                  </a:schemeClr>
                </a:solidFill>
                <a:ea typeface="+mn-lt"/>
                <a:cs typeface="+mn-lt"/>
              </a:rPr>
              <a:t>data</a:t>
            </a:r>
            <a:r>
              <a:rPr lang="en-US" dirty="0">
                <a:solidFill>
                  <a:schemeClr val="tx1">
                    <a:lumMod val="60000"/>
                    <a:lumOff val="40000"/>
                  </a:schemeClr>
                </a:solidFill>
                <a:ea typeface="+mn-lt"/>
                <a:cs typeface="+mn-lt"/>
              </a:rPr>
              <a:t>. Organized into </a:t>
            </a:r>
            <a:r>
              <a:rPr lang="en-US" b="1" dirty="0">
                <a:solidFill>
                  <a:schemeClr val="tx1">
                    <a:lumMod val="75000"/>
                  </a:schemeClr>
                </a:solidFill>
                <a:ea typeface="+mn-lt"/>
                <a:cs typeface="+mn-lt"/>
              </a:rPr>
              <a:t>tables</a:t>
            </a:r>
            <a:r>
              <a:rPr lang="en-US" dirty="0">
                <a:solidFill>
                  <a:schemeClr val="tx1">
                    <a:lumMod val="60000"/>
                    <a:lumOff val="40000"/>
                  </a:schemeClr>
                </a:solidFill>
                <a:ea typeface="+mn-lt"/>
                <a:cs typeface="+mn-lt"/>
              </a:rPr>
              <a:t> which consists of rows and columns. Each row represents a </a:t>
            </a:r>
            <a:r>
              <a:rPr lang="en-US" b="1" dirty="0">
                <a:solidFill>
                  <a:srgbClr val="2B2B2B"/>
                </a:solidFill>
                <a:ea typeface="+mn-lt"/>
                <a:cs typeface="+mn-lt"/>
              </a:rPr>
              <a:t>record</a:t>
            </a:r>
            <a:r>
              <a:rPr lang="en-US" dirty="0">
                <a:solidFill>
                  <a:schemeClr val="tx1">
                    <a:lumMod val="60000"/>
                    <a:lumOff val="40000"/>
                  </a:schemeClr>
                </a:solidFill>
                <a:ea typeface="+mn-lt"/>
                <a:cs typeface="+mn-lt"/>
              </a:rPr>
              <a:t> and each column represents a </a:t>
            </a:r>
            <a:r>
              <a:rPr lang="en-US" b="1" dirty="0">
                <a:solidFill>
                  <a:srgbClr val="2B2B2B"/>
                </a:solidFill>
                <a:ea typeface="+mn-lt"/>
                <a:cs typeface="+mn-lt"/>
              </a:rPr>
              <a:t>filed</a:t>
            </a:r>
            <a:r>
              <a:rPr lang="en-US" dirty="0">
                <a:solidFill>
                  <a:schemeClr val="tx1">
                    <a:lumMod val="60000"/>
                    <a:lumOff val="40000"/>
                  </a:schemeClr>
                </a:solidFill>
                <a:ea typeface="+mn-lt"/>
                <a:cs typeface="+mn-lt"/>
              </a:rPr>
              <a:t> or attribute.</a:t>
            </a:r>
          </a:p>
          <a:p>
            <a:endParaRPr lang="en-US" dirty="0"/>
          </a:p>
        </p:txBody>
      </p:sp>
    </p:spTree>
    <p:extLst>
      <p:ext uri="{BB962C8B-B14F-4D97-AF65-F5344CB8AC3E}">
        <p14:creationId xmlns:p14="http://schemas.microsoft.com/office/powerpoint/2010/main" val="1630433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C0130-09E6-129E-6536-B9B1DAF418AD}"/>
              </a:ext>
            </a:extLst>
          </p:cNvPr>
          <p:cNvSpPr>
            <a:spLocks noGrp="1"/>
          </p:cNvSpPr>
          <p:nvPr>
            <p:ph type="title"/>
          </p:nvPr>
        </p:nvSpPr>
        <p:spPr/>
        <p:txBody>
          <a:bodyPr/>
          <a:lstStyle/>
          <a:p>
            <a:r>
              <a:rPr lang="en-US" dirty="0">
                <a:cs typeface="Arial"/>
              </a:rPr>
              <a:t>Database management system (DBMS)</a:t>
            </a:r>
            <a:endParaRPr lang="en-US" dirty="0"/>
          </a:p>
        </p:txBody>
      </p:sp>
      <p:sp>
        <p:nvSpPr>
          <p:cNvPr id="3" name="Content Placeholder 2">
            <a:extLst>
              <a:ext uri="{FF2B5EF4-FFF2-40B4-BE49-F238E27FC236}">
                <a16:creationId xmlns:a16="http://schemas.microsoft.com/office/drawing/2014/main" id="{4B4B70E9-1E8A-DDF2-5947-18F0D12346CC}"/>
              </a:ext>
            </a:extLst>
          </p:cNvPr>
          <p:cNvSpPr>
            <a:spLocks noGrp="1"/>
          </p:cNvSpPr>
          <p:nvPr>
            <p:ph sz="half" idx="1"/>
          </p:nvPr>
        </p:nvSpPr>
        <p:spPr>
          <a:xfrm>
            <a:off x="892629" y="2297339"/>
            <a:ext cx="4681663" cy="4351338"/>
          </a:xfrm>
        </p:spPr>
        <p:txBody>
          <a:bodyPr vert="horz" lIns="91440" tIns="45720" rIns="91440" bIns="45720" rtlCol="0" anchor="t">
            <a:normAutofit/>
          </a:bodyPr>
          <a:lstStyle/>
          <a:p>
            <a:r>
              <a:rPr lang="en-US" sz="2400" dirty="0">
                <a:latin typeface="Arial"/>
                <a:cs typeface="Arial"/>
              </a:rPr>
              <a:t>DBMS: Software that an interface to the database.</a:t>
            </a:r>
            <a:endParaRPr lang="en-US" sz="2400"/>
          </a:p>
          <a:p>
            <a:r>
              <a:rPr lang="en-US" sz="2400" dirty="0">
                <a:latin typeface="Araial"/>
                <a:cs typeface="Arial"/>
              </a:rPr>
              <a:t>Asoftware that handle tasks like storing, organizing and  retrieving data.</a:t>
            </a:r>
            <a:endParaRPr lang="en-US" sz="2400" dirty="0">
              <a:latin typeface="Arial"/>
              <a:cs typeface="Arial"/>
            </a:endParaRPr>
          </a:p>
          <a:p>
            <a:r>
              <a:rPr lang="en-US" sz="2400" dirty="0">
                <a:latin typeface="Arial"/>
                <a:cs typeface="Arial"/>
              </a:rPr>
              <a:t>Also known as Database system</a:t>
            </a:r>
          </a:p>
        </p:txBody>
      </p:sp>
      <p:pic>
        <p:nvPicPr>
          <p:cNvPr id="6" name="Picture 5" descr="A diagram of a network&#10;&#10;Description automatically generated">
            <a:extLst>
              <a:ext uri="{FF2B5EF4-FFF2-40B4-BE49-F238E27FC236}">
                <a16:creationId xmlns:a16="http://schemas.microsoft.com/office/drawing/2014/main" id="{3185E319-15FD-EAC8-D414-2C8F40BEE3A2}"/>
              </a:ext>
            </a:extLst>
          </p:cNvPr>
          <p:cNvPicPr>
            <a:picLocks noChangeAspect="1"/>
          </p:cNvPicPr>
          <p:nvPr/>
        </p:nvPicPr>
        <p:blipFill>
          <a:blip r:embed="rId2"/>
          <a:stretch>
            <a:fillRect/>
          </a:stretch>
        </p:blipFill>
        <p:spPr>
          <a:xfrm>
            <a:off x="5613518" y="2211211"/>
            <a:ext cx="6534150" cy="3733800"/>
          </a:xfrm>
          <a:prstGeom prst="rect">
            <a:avLst/>
          </a:prstGeom>
        </p:spPr>
      </p:pic>
      <p:pic>
        <p:nvPicPr>
          <p:cNvPr id="7" name="Picture 6" descr="A purple circle with white text&#10;&#10;Description automatically generated">
            <a:extLst>
              <a:ext uri="{FF2B5EF4-FFF2-40B4-BE49-F238E27FC236}">
                <a16:creationId xmlns:a16="http://schemas.microsoft.com/office/drawing/2014/main" id="{A8A4671B-DA10-5165-B9F2-C8B6632515C7}"/>
              </a:ext>
            </a:extLst>
          </p:cNvPr>
          <p:cNvPicPr>
            <a:picLocks noChangeAspect="1"/>
          </p:cNvPicPr>
          <p:nvPr/>
        </p:nvPicPr>
        <p:blipFill>
          <a:blip r:embed="rId3"/>
          <a:stretch>
            <a:fillRect/>
          </a:stretch>
        </p:blipFill>
        <p:spPr>
          <a:xfrm>
            <a:off x="5875338" y="3523074"/>
            <a:ext cx="1457325" cy="1524000"/>
          </a:xfrm>
          <a:prstGeom prst="rect">
            <a:avLst/>
          </a:prstGeom>
        </p:spPr>
      </p:pic>
      <p:sp>
        <p:nvSpPr>
          <p:cNvPr id="8" name="Title 1">
            <a:extLst>
              <a:ext uri="{FF2B5EF4-FFF2-40B4-BE49-F238E27FC236}">
                <a16:creationId xmlns:a16="http://schemas.microsoft.com/office/drawing/2014/main" id="{B7887CAE-00F1-53C0-E9FD-F028345D35F2}"/>
              </a:ext>
            </a:extLst>
          </p:cNvPr>
          <p:cNvSpPr txBox="1">
            <a:spLocks/>
          </p:cNvSpPr>
          <p:nvPr/>
        </p:nvSpPr>
        <p:spPr>
          <a:xfrm>
            <a:off x="5878492" y="5128516"/>
            <a:ext cx="1453915" cy="890135"/>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cs typeface="Arial"/>
              </a:rPr>
              <a:t>A place where </a:t>
            </a:r>
            <a:endParaRPr lang="en-US" sz="1600">
              <a:cs typeface="Arial"/>
            </a:endParaRPr>
          </a:p>
          <a:p>
            <a:r>
              <a:rPr lang="en-US" sz="1600" dirty="0">
                <a:cs typeface="Arial"/>
              </a:rPr>
              <a:t>data is stored</a:t>
            </a:r>
            <a:endParaRPr lang="en-US" sz="1600">
              <a:cs typeface="Arial"/>
            </a:endParaRPr>
          </a:p>
        </p:txBody>
      </p:sp>
      <p:sp>
        <p:nvSpPr>
          <p:cNvPr id="10" name="Title 1">
            <a:extLst>
              <a:ext uri="{FF2B5EF4-FFF2-40B4-BE49-F238E27FC236}">
                <a16:creationId xmlns:a16="http://schemas.microsoft.com/office/drawing/2014/main" id="{F9C67A41-8B75-8432-62F6-2E6F387BEEF2}"/>
              </a:ext>
            </a:extLst>
          </p:cNvPr>
          <p:cNvSpPr txBox="1">
            <a:spLocks/>
          </p:cNvSpPr>
          <p:nvPr/>
        </p:nvSpPr>
        <p:spPr>
          <a:xfrm>
            <a:off x="8432815" y="2577517"/>
            <a:ext cx="1208315" cy="1325563"/>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cs typeface="Arial"/>
              </a:rPr>
              <a:t>Tools that helps you interact with data </a:t>
            </a:r>
            <a:endParaRPr lang="en-US" dirty="0"/>
          </a:p>
        </p:txBody>
      </p:sp>
      <p:sp>
        <p:nvSpPr>
          <p:cNvPr id="11" name="Title 1">
            <a:extLst>
              <a:ext uri="{FF2B5EF4-FFF2-40B4-BE49-F238E27FC236}">
                <a16:creationId xmlns:a16="http://schemas.microsoft.com/office/drawing/2014/main" id="{9036E27B-C652-B68A-083B-157A9A296B46}"/>
              </a:ext>
            </a:extLst>
          </p:cNvPr>
          <p:cNvSpPr txBox="1">
            <a:spLocks/>
          </p:cNvSpPr>
          <p:nvPr/>
        </p:nvSpPr>
        <p:spPr>
          <a:xfrm>
            <a:off x="8442367" y="4473813"/>
            <a:ext cx="1198487" cy="1084424"/>
          </a:xfrm>
          <a:prstGeom prst="rect">
            <a:avLst/>
          </a:prstGeom>
        </p:spPr>
        <p:txBody>
          <a:bodyPr vert="horz" lIns="91440" tIns="45720" rIns="91440" bIns="45720" rtlCol="0" anchor="ct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err="1">
                <a:cs typeface="Arial"/>
              </a:rPr>
              <a:t>MySQl</a:t>
            </a:r>
            <a:r>
              <a:rPr lang="en-US" sz="1600" dirty="0">
                <a:cs typeface="Arial"/>
              </a:rPr>
              <a:t>, SQL server, Oracle database, SQLite </a:t>
            </a:r>
            <a:endParaRPr lang="en-US" dirty="0"/>
          </a:p>
        </p:txBody>
      </p:sp>
    </p:spTree>
    <p:extLst>
      <p:ext uri="{BB962C8B-B14F-4D97-AF65-F5344CB8AC3E}">
        <p14:creationId xmlns:p14="http://schemas.microsoft.com/office/powerpoint/2010/main" val="373303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0B2D77-DD57-A78B-0CCF-26835690BB8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D899BC2-2D1D-9E29-656C-FEB52F56C706}"/>
              </a:ext>
            </a:extLst>
          </p:cNvPr>
          <p:cNvSpPr>
            <a:spLocks noGrp="1"/>
          </p:cNvSpPr>
          <p:nvPr>
            <p:ph type="title"/>
          </p:nvPr>
        </p:nvSpPr>
        <p:spPr>
          <a:xfrm>
            <a:off x="1289756" y="496829"/>
            <a:ext cx="10515600" cy="2303933"/>
          </a:xfrm>
        </p:spPr>
        <p:txBody>
          <a:bodyPr>
            <a:normAutofit/>
          </a:bodyPr>
          <a:lstStyle/>
          <a:p>
            <a:r>
              <a:rPr lang="en-US" dirty="0">
                <a:cs typeface="Arial"/>
              </a:rPr>
              <a:t>Think:  Why do we use a DBMS, even though it is technically possible to  access the database without it?   </a:t>
            </a:r>
            <a:endParaRPr lang="en-US" dirty="0"/>
          </a:p>
        </p:txBody>
      </p:sp>
      <p:pic>
        <p:nvPicPr>
          <p:cNvPr id="5" name="Picture 4" descr="Thinking Emoji Background png download - 794*1259 - Free Transparent Smiley  png Download. - CleanPNG / KissPNG">
            <a:extLst>
              <a:ext uri="{FF2B5EF4-FFF2-40B4-BE49-F238E27FC236}">
                <a16:creationId xmlns:a16="http://schemas.microsoft.com/office/drawing/2014/main" id="{DD5F7EF1-55E3-8455-A9B3-E832DCAF6B6D}"/>
              </a:ext>
            </a:extLst>
          </p:cNvPr>
          <p:cNvPicPr>
            <a:picLocks noChangeAspect="1"/>
          </p:cNvPicPr>
          <p:nvPr/>
        </p:nvPicPr>
        <p:blipFill>
          <a:blip r:embed="rId2"/>
          <a:stretch>
            <a:fillRect/>
          </a:stretch>
        </p:blipFill>
        <p:spPr>
          <a:xfrm>
            <a:off x="26458" y="101953"/>
            <a:ext cx="1141825" cy="1113132"/>
          </a:xfrm>
          <a:prstGeom prst="rect">
            <a:avLst/>
          </a:prstGeom>
        </p:spPr>
      </p:pic>
      <p:sp>
        <p:nvSpPr>
          <p:cNvPr id="7" name="Subtitle 6">
            <a:extLst>
              <a:ext uri="{FF2B5EF4-FFF2-40B4-BE49-F238E27FC236}">
                <a16:creationId xmlns:a16="http://schemas.microsoft.com/office/drawing/2014/main" id="{2D95E368-1CD5-2CE4-5684-ADA6451E8258}"/>
              </a:ext>
            </a:extLst>
          </p:cNvPr>
          <p:cNvSpPr>
            <a:spLocks noGrp="1"/>
          </p:cNvSpPr>
          <p:nvPr>
            <p:ph type="subTitle" idx="1"/>
          </p:nvPr>
        </p:nvSpPr>
        <p:spPr>
          <a:xfrm>
            <a:off x="1260929" y="2840038"/>
            <a:ext cx="9144000" cy="3634532"/>
          </a:xfrm>
        </p:spPr>
        <p:txBody>
          <a:bodyPr vert="horz" lIns="91440" tIns="45720" rIns="91440" bIns="45720" rtlCol="0" anchor="t">
            <a:normAutofit/>
          </a:bodyPr>
          <a:lstStyle/>
          <a:p>
            <a:pPr marL="457200" indent="-457200" algn="l">
              <a:buChar char="•"/>
            </a:pPr>
            <a:r>
              <a:rPr lang="en-US" b="1" dirty="0">
                <a:solidFill>
                  <a:srgbClr val="2B2B2B"/>
                </a:solidFill>
                <a:ea typeface="+mn-lt"/>
                <a:cs typeface="+mn-lt"/>
              </a:rPr>
              <a:t>Efficiency</a:t>
            </a:r>
            <a:r>
              <a:rPr lang="en-US" dirty="0">
                <a:solidFill>
                  <a:schemeClr val="tx1">
                    <a:lumMod val="60000"/>
                    <a:lumOff val="40000"/>
                  </a:schemeClr>
                </a:solidFill>
                <a:ea typeface="+mn-lt"/>
                <a:cs typeface="+mn-lt"/>
              </a:rPr>
              <a:t>: make sure that things are organized so you can access them easily. </a:t>
            </a:r>
            <a:endParaRPr lang="en-US" dirty="0">
              <a:solidFill>
                <a:schemeClr val="tx1">
                  <a:lumMod val="60000"/>
                  <a:lumOff val="40000"/>
                </a:schemeClr>
              </a:solidFill>
            </a:endParaRPr>
          </a:p>
          <a:p>
            <a:pPr marL="457200" indent="-457200" algn="l">
              <a:buChar char="•"/>
            </a:pPr>
            <a:r>
              <a:rPr lang="en-US" b="1" dirty="0">
                <a:solidFill>
                  <a:srgbClr val="2B2B2B"/>
                </a:solidFill>
                <a:ea typeface="+mn-lt"/>
                <a:cs typeface="+mn-lt"/>
              </a:rPr>
              <a:t>Security</a:t>
            </a:r>
            <a:r>
              <a:rPr lang="en-US" dirty="0">
                <a:solidFill>
                  <a:schemeClr val="tx1">
                    <a:lumMod val="60000"/>
                    <a:lumOff val="40000"/>
                  </a:schemeClr>
                </a:solidFill>
                <a:ea typeface="+mn-lt"/>
                <a:cs typeface="+mn-lt"/>
              </a:rPr>
              <a:t>: only authorized people can access and change sensitive data . </a:t>
            </a:r>
          </a:p>
          <a:p>
            <a:pPr marL="457200" indent="-457200" algn="l">
              <a:buChar char="•"/>
            </a:pPr>
            <a:r>
              <a:rPr lang="en-US" b="1" dirty="0">
                <a:solidFill>
                  <a:srgbClr val="2B2B2B"/>
                </a:solidFill>
                <a:ea typeface="+mn-lt"/>
                <a:cs typeface="+mn-lt"/>
              </a:rPr>
              <a:t>Consistency</a:t>
            </a:r>
            <a:r>
              <a:rPr lang="en-US" dirty="0">
                <a:solidFill>
                  <a:schemeClr val="tx1">
                    <a:lumMod val="60000"/>
                    <a:lumOff val="40000"/>
                  </a:schemeClr>
                </a:solidFill>
                <a:ea typeface="+mn-lt"/>
                <a:cs typeface="+mn-lt"/>
              </a:rPr>
              <a:t>: DBMS maintains the accuracy and consistency of data.</a:t>
            </a:r>
          </a:p>
          <a:p>
            <a:pPr marL="457200" indent="-457200" algn="l">
              <a:buChar char="•"/>
            </a:pPr>
            <a:r>
              <a:rPr lang="en-US" b="1" dirty="0">
                <a:solidFill>
                  <a:srgbClr val="2B2B2B"/>
                </a:solidFill>
              </a:rPr>
              <a:t>Availability: </a:t>
            </a:r>
            <a:r>
              <a:rPr lang="en-US" dirty="0">
                <a:solidFill>
                  <a:schemeClr val="tx1">
                    <a:lumMod val="60000"/>
                    <a:lumOff val="40000"/>
                  </a:schemeClr>
                </a:solidFill>
              </a:rPr>
              <a:t>data is available whenever it is needed </a:t>
            </a:r>
          </a:p>
          <a:p>
            <a:pPr algn="l"/>
            <a:endParaRPr lang="en-US" dirty="0"/>
          </a:p>
        </p:txBody>
      </p:sp>
    </p:spTree>
    <p:extLst>
      <p:ext uri="{BB962C8B-B14F-4D97-AF65-F5344CB8AC3E}">
        <p14:creationId xmlns:p14="http://schemas.microsoft.com/office/powerpoint/2010/main" val="196511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958513-B832-A6D7-A508-17ECC2E1E60D}"/>
              </a:ext>
            </a:extLst>
          </p:cNvPr>
          <p:cNvSpPr txBox="1"/>
          <p:nvPr/>
        </p:nvSpPr>
        <p:spPr>
          <a:xfrm>
            <a:off x="2486526" y="1697705"/>
            <a:ext cx="8245642" cy="2923877"/>
          </a:xfrm>
          <a:prstGeom prst="rect">
            <a:avLst/>
          </a:prstGeom>
          <a:noFill/>
        </p:spPr>
        <p:txBody>
          <a:bodyPr wrap="square">
            <a:spAutoFit/>
          </a:bodyPr>
          <a:lstStyle>
            <a:defPPr>
              <a:defRPr lang="en-US"/>
            </a:defPPr>
            <a:lvl1pPr>
              <a:defRPr sz="2400">
                <a:solidFill>
                  <a:schemeClr val="tx2">
                    <a:lumMod val="40000"/>
                    <a:lumOff val="60000"/>
                  </a:schemeClr>
                </a:solidFill>
              </a:defRPr>
            </a:lvl1pPr>
          </a:lstStyle>
          <a:p>
            <a:r>
              <a:rPr lang="en-US" sz="4000" dirty="0">
                <a:solidFill>
                  <a:schemeClr val="tx1">
                    <a:lumMod val="60000"/>
                    <a:lumOff val="40000"/>
                  </a:schemeClr>
                </a:solidFill>
              </a:rPr>
              <a:t>Terminology</a:t>
            </a:r>
          </a:p>
          <a:p>
            <a:endParaRPr lang="en-US" dirty="0">
              <a:solidFill>
                <a:schemeClr val="tx1">
                  <a:lumMod val="60000"/>
                  <a:lumOff val="40000"/>
                </a:schemeClr>
              </a:solidFill>
            </a:endParaRPr>
          </a:p>
          <a:p>
            <a:r>
              <a:rPr lang="en-US" dirty="0">
                <a:solidFill>
                  <a:schemeClr val="tx1">
                    <a:lumMod val="60000"/>
                    <a:lumOff val="40000"/>
                  </a:schemeClr>
                </a:solidFill>
              </a:rPr>
              <a:t>The </a:t>
            </a:r>
            <a:r>
              <a:rPr lang="en-US" dirty="0"/>
              <a:t>term database </a:t>
            </a:r>
            <a:r>
              <a:rPr lang="en-US" dirty="0">
                <a:solidFill>
                  <a:schemeClr val="tx1">
                    <a:lumMod val="60000"/>
                    <a:lumOff val="40000"/>
                  </a:schemeClr>
                </a:solidFill>
              </a:rPr>
              <a:t>sometimes refers to a </a:t>
            </a:r>
            <a:r>
              <a:rPr lang="en-US" dirty="0"/>
              <a:t>database system </a:t>
            </a:r>
            <a:r>
              <a:rPr lang="en-US" dirty="0">
                <a:solidFill>
                  <a:schemeClr val="tx1">
                    <a:lumMod val="60000"/>
                    <a:lumOff val="40000"/>
                  </a:schemeClr>
                </a:solidFill>
              </a:rPr>
              <a:t>rather than the data managed by the system. </a:t>
            </a:r>
          </a:p>
          <a:p>
            <a:endParaRPr lang="en-US" dirty="0">
              <a:solidFill>
                <a:schemeClr val="tx1">
                  <a:lumMod val="60000"/>
                  <a:lumOff val="40000"/>
                </a:schemeClr>
              </a:solidFill>
            </a:endParaRPr>
          </a:p>
          <a:p>
            <a:r>
              <a:rPr lang="en-US" dirty="0">
                <a:solidFill>
                  <a:schemeClr val="tx1">
                    <a:lumMod val="60000"/>
                    <a:lumOff val="40000"/>
                  </a:schemeClr>
                </a:solidFill>
              </a:rPr>
              <a:t>The meaning is usually clear from context. In this material, database is used both ways.</a:t>
            </a:r>
          </a:p>
        </p:txBody>
      </p:sp>
      <p:pic>
        <p:nvPicPr>
          <p:cNvPr id="5" name="Graphic 4" descr="Database with solid fill">
            <a:extLst>
              <a:ext uri="{FF2B5EF4-FFF2-40B4-BE49-F238E27FC236}">
                <a16:creationId xmlns:a16="http://schemas.microsoft.com/office/drawing/2014/main" id="{EBDF902E-0FFC-CBE2-FDBA-EE6051FEA2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23" y="1536174"/>
            <a:ext cx="1522744" cy="1623470"/>
          </a:xfrm>
          <a:prstGeom prst="rect">
            <a:avLst/>
          </a:prstGeom>
        </p:spPr>
      </p:pic>
    </p:spTree>
    <p:extLst>
      <p:ext uri="{BB962C8B-B14F-4D97-AF65-F5344CB8AC3E}">
        <p14:creationId xmlns:p14="http://schemas.microsoft.com/office/powerpoint/2010/main" val="1046111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958513-B832-A6D7-A508-17ECC2E1E60D}"/>
              </a:ext>
            </a:extLst>
          </p:cNvPr>
          <p:cNvSpPr txBox="1"/>
          <p:nvPr/>
        </p:nvSpPr>
        <p:spPr>
          <a:xfrm>
            <a:off x="2470484" y="1762449"/>
            <a:ext cx="8245642" cy="3046988"/>
          </a:xfrm>
          <a:prstGeom prst="rect">
            <a:avLst/>
          </a:prstGeom>
          <a:noFill/>
        </p:spPr>
        <p:txBody>
          <a:bodyPr wrap="square" lIns="91440" tIns="45720" rIns="91440" bIns="45720" anchor="t">
            <a:spAutoFit/>
          </a:bodyPr>
          <a:lstStyle>
            <a:defPPr>
              <a:defRPr lang="en-US"/>
            </a:defPPr>
            <a:lvl1pPr>
              <a:defRPr sz="2400">
                <a:solidFill>
                  <a:schemeClr val="tx2">
                    <a:lumMod val="40000"/>
                    <a:lumOff val="60000"/>
                  </a:schemeClr>
                </a:solidFill>
              </a:defRPr>
            </a:lvl1pPr>
          </a:lstStyle>
          <a:p>
            <a:pPr marL="342900" indent="-342900">
              <a:buFont typeface="Arial"/>
              <a:buChar char="•"/>
            </a:pPr>
            <a:r>
              <a:rPr lang="en-US" dirty="0">
                <a:solidFill>
                  <a:schemeClr val="tx1">
                    <a:lumMod val="60000"/>
                    <a:lumOff val="40000"/>
                  </a:schemeClr>
                </a:solidFill>
              </a:rPr>
              <a:t>A query is asking the database for a specific information.</a:t>
            </a:r>
            <a:endParaRPr lang="en-US"/>
          </a:p>
          <a:p>
            <a:endParaRPr lang="en-US" dirty="0">
              <a:solidFill>
                <a:schemeClr val="tx1">
                  <a:lumMod val="60000"/>
                  <a:lumOff val="40000"/>
                </a:schemeClr>
              </a:solidFill>
            </a:endParaRPr>
          </a:p>
          <a:p>
            <a:pPr marL="342900" indent="-342900">
              <a:buFont typeface="Arial"/>
              <a:buChar char="•"/>
            </a:pPr>
            <a:r>
              <a:rPr lang="en-US" dirty="0">
                <a:solidFill>
                  <a:schemeClr val="tx1">
                    <a:lumMod val="60000"/>
                    <a:lumOff val="40000"/>
                  </a:schemeClr>
                </a:solidFill>
              </a:rPr>
              <a:t>A </a:t>
            </a:r>
            <a:r>
              <a:rPr lang="en-US" dirty="0"/>
              <a:t>query language </a:t>
            </a:r>
            <a:r>
              <a:rPr lang="en-US" dirty="0">
                <a:solidFill>
                  <a:schemeClr val="tx1">
                    <a:lumMod val="60000"/>
                    <a:lumOff val="40000"/>
                  </a:schemeClr>
                </a:solidFill>
              </a:rPr>
              <a:t>is a specialized programming language,  designed specifically for database systems. </a:t>
            </a:r>
          </a:p>
          <a:p>
            <a:pPr marL="342900" indent="-342900">
              <a:buFont typeface="Arial"/>
              <a:buChar char="•"/>
            </a:pPr>
            <a:endParaRPr lang="en-US" dirty="0">
              <a:solidFill>
                <a:schemeClr val="tx1">
                  <a:lumMod val="60000"/>
                  <a:lumOff val="40000"/>
                </a:schemeClr>
              </a:solidFill>
            </a:endParaRPr>
          </a:p>
          <a:p>
            <a:pPr marL="342900" indent="-342900">
              <a:buFont typeface="Arial"/>
              <a:buChar char="•"/>
            </a:pPr>
            <a:r>
              <a:rPr lang="en-US" dirty="0"/>
              <a:t>Query languages </a:t>
            </a:r>
            <a:r>
              <a:rPr lang="en-US" dirty="0">
                <a:solidFill>
                  <a:schemeClr val="tx1">
                    <a:lumMod val="60000"/>
                    <a:lumOff val="40000"/>
                  </a:schemeClr>
                </a:solidFill>
              </a:rPr>
              <a:t>read and write data efficiently, and differ significantly from general-purpose languages such as Python, Java, and C++.</a:t>
            </a:r>
          </a:p>
        </p:txBody>
      </p:sp>
      <p:pic>
        <p:nvPicPr>
          <p:cNvPr id="5" name="Graphic 4" descr="Database with solid fill">
            <a:extLst>
              <a:ext uri="{FF2B5EF4-FFF2-40B4-BE49-F238E27FC236}">
                <a16:creationId xmlns:a16="http://schemas.microsoft.com/office/drawing/2014/main" id="{EBDF902E-0FFC-CBE2-FDBA-EE6051FEA2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23" y="1536174"/>
            <a:ext cx="1522744" cy="1623470"/>
          </a:xfrm>
          <a:prstGeom prst="rect">
            <a:avLst/>
          </a:prstGeom>
        </p:spPr>
      </p:pic>
      <p:pic>
        <p:nvPicPr>
          <p:cNvPr id="6" name="Picture 5" descr="Logo&#10;&#10;Description automatically generated with low confidence">
            <a:extLst>
              <a:ext uri="{FF2B5EF4-FFF2-40B4-BE49-F238E27FC236}">
                <a16:creationId xmlns:a16="http://schemas.microsoft.com/office/drawing/2014/main" id="{69F80E62-F3E5-230B-41D2-642C2C2D03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77" y="4415830"/>
            <a:ext cx="2438400" cy="2438400"/>
          </a:xfrm>
          <a:prstGeom prst="rect">
            <a:avLst/>
          </a:prstGeom>
        </p:spPr>
      </p:pic>
    </p:spTree>
    <p:extLst>
      <p:ext uri="{BB962C8B-B14F-4D97-AF65-F5344CB8AC3E}">
        <p14:creationId xmlns:p14="http://schemas.microsoft.com/office/powerpoint/2010/main" val="393750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8B874DE-95E1-4B1C-C46D-F00B1C2A1FF1}"/>
              </a:ext>
            </a:extLst>
          </p:cNvPr>
          <p:cNvSpPr>
            <a:spLocks noGrp="1"/>
          </p:cNvSpPr>
          <p:nvPr>
            <p:ph type="subTitle" idx="1"/>
          </p:nvPr>
        </p:nvSpPr>
        <p:spPr>
          <a:xfrm>
            <a:off x="1318485" y="2803752"/>
            <a:ext cx="8808357" cy="2880404"/>
          </a:xfrm>
        </p:spPr>
        <p:txBody>
          <a:bodyPr vert="horz" lIns="91440" tIns="45720" rIns="91440" bIns="45720" rtlCol="0" anchor="t">
            <a:normAutofit/>
          </a:bodyPr>
          <a:lstStyle/>
          <a:p>
            <a:pPr algn="l"/>
            <a:r>
              <a:rPr lang="en-US" sz="2800" dirty="0">
                <a:solidFill>
                  <a:schemeClr val="tx1">
                    <a:lumMod val="60000"/>
                    <a:lumOff val="40000"/>
                  </a:schemeClr>
                </a:solidFill>
                <a:cs typeface="Arial"/>
              </a:rPr>
              <a:t>No, </a:t>
            </a:r>
            <a:r>
              <a:rPr lang="en-US" sz="2800" b="1" dirty="0">
                <a:cs typeface="Arial"/>
              </a:rPr>
              <a:t>SQL</a:t>
            </a:r>
            <a:r>
              <a:rPr lang="en-US" sz="2800" dirty="0">
                <a:solidFill>
                  <a:schemeClr val="tx1">
                    <a:lumMod val="60000"/>
                    <a:lumOff val="40000"/>
                  </a:schemeClr>
                </a:solidFill>
                <a:cs typeface="Arial"/>
              </a:rPr>
              <a:t> is a programing language that we use to communicate with the database. While </a:t>
            </a:r>
            <a:r>
              <a:rPr lang="en-US" sz="2800" b="1" dirty="0">
                <a:cs typeface="Arial"/>
              </a:rPr>
              <a:t>MySQL</a:t>
            </a:r>
            <a:r>
              <a:rPr lang="en-US" sz="2800" dirty="0">
                <a:solidFill>
                  <a:schemeClr val="tx1">
                    <a:lumMod val="60000"/>
                    <a:lumOff val="40000"/>
                  </a:schemeClr>
                </a:solidFill>
                <a:cs typeface="Arial"/>
              </a:rPr>
              <a:t> is a database management system that uses </a:t>
            </a:r>
            <a:r>
              <a:rPr lang="en-US" sz="2800" b="1" dirty="0">
                <a:cs typeface="Arial"/>
              </a:rPr>
              <a:t>SQL</a:t>
            </a:r>
            <a:r>
              <a:rPr lang="en-US" sz="2800" dirty="0">
                <a:solidFill>
                  <a:schemeClr val="tx1">
                    <a:lumMod val="60000"/>
                    <a:lumOff val="40000"/>
                  </a:schemeClr>
                </a:solidFill>
                <a:cs typeface="Arial"/>
              </a:rPr>
              <a:t> as a language to interact with the database.</a:t>
            </a:r>
          </a:p>
        </p:txBody>
      </p:sp>
      <p:sp>
        <p:nvSpPr>
          <p:cNvPr id="3" name="Title 2">
            <a:extLst>
              <a:ext uri="{FF2B5EF4-FFF2-40B4-BE49-F238E27FC236}">
                <a16:creationId xmlns:a16="http://schemas.microsoft.com/office/drawing/2014/main" id="{98E77AB8-CBF9-D5DF-CFFB-E1D8B0DB92C4}"/>
              </a:ext>
            </a:extLst>
          </p:cNvPr>
          <p:cNvSpPr>
            <a:spLocks noGrp="1"/>
          </p:cNvSpPr>
          <p:nvPr>
            <p:ph type="title"/>
          </p:nvPr>
        </p:nvSpPr>
        <p:spPr>
          <a:xfrm>
            <a:off x="1901237" y="383940"/>
            <a:ext cx="9377304" cy="1325563"/>
          </a:xfrm>
        </p:spPr>
        <p:txBody>
          <a:bodyPr/>
          <a:lstStyle/>
          <a:p>
            <a:r>
              <a:rPr lang="en-US" dirty="0">
                <a:cs typeface="Arial"/>
              </a:rPr>
              <a:t>Is SQL the same as MySQL?</a:t>
            </a:r>
            <a:endParaRPr lang="en-US" dirty="0"/>
          </a:p>
        </p:txBody>
      </p:sp>
      <p:pic>
        <p:nvPicPr>
          <p:cNvPr id="5" name="Picture 4" descr="Thinking Emoji Background png download - 794*1259 - Free Transparent Smiley  png Download. - CleanPNG / KissPNG">
            <a:extLst>
              <a:ext uri="{FF2B5EF4-FFF2-40B4-BE49-F238E27FC236}">
                <a16:creationId xmlns:a16="http://schemas.microsoft.com/office/drawing/2014/main" id="{4CC3F434-0BA9-A862-2A6D-9875E29BC895}"/>
              </a:ext>
            </a:extLst>
          </p:cNvPr>
          <p:cNvPicPr>
            <a:picLocks noChangeAspect="1"/>
          </p:cNvPicPr>
          <p:nvPr/>
        </p:nvPicPr>
        <p:blipFill>
          <a:blip r:embed="rId2"/>
          <a:stretch>
            <a:fillRect/>
          </a:stretch>
        </p:blipFill>
        <p:spPr>
          <a:xfrm>
            <a:off x="299274" y="440620"/>
            <a:ext cx="1075973" cy="1160169"/>
          </a:xfrm>
          <a:prstGeom prst="rect">
            <a:avLst/>
          </a:prstGeom>
        </p:spPr>
      </p:pic>
    </p:spTree>
    <p:extLst>
      <p:ext uri="{BB962C8B-B14F-4D97-AF65-F5344CB8AC3E}">
        <p14:creationId xmlns:p14="http://schemas.microsoft.com/office/powerpoint/2010/main" val="227256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958513-B832-A6D7-A508-17ECC2E1E60D}"/>
              </a:ext>
            </a:extLst>
          </p:cNvPr>
          <p:cNvSpPr txBox="1"/>
          <p:nvPr/>
        </p:nvSpPr>
        <p:spPr>
          <a:xfrm>
            <a:off x="2294021" y="982176"/>
            <a:ext cx="8245642" cy="4893647"/>
          </a:xfrm>
          <a:prstGeom prst="rect">
            <a:avLst/>
          </a:prstGeom>
          <a:noFill/>
        </p:spPr>
        <p:txBody>
          <a:bodyPr wrap="square">
            <a:spAutoFit/>
          </a:bodyPr>
          <a:lstStyle>
            <a:defPPr>
              <a:defRPr lang="en-US"/>
            </a:defPPr>
            <a:lvl1pPr>
              <a:defRPr sz="2400">
                <a:solidFill>
                  <a:schemeClr val="tx2">
                    <a:lumMod val="40000"/>
                    <a:lumOff val="60000"/>
                  </a:schemeClr>
                </a:solidFill>
              </a:defRPr>
            </a:lvl1pPr>
          </a:lstStyle>
          <a:p>
            <a:r>
              <a:rPr lang="en-US" dirty="0">
                <a:solidFill>
                  <a:schemeClr val="tx1">
                    <a:lumMod val="60000"/>
                    <a:lumOff val="40000"/>
                  </a:schemeClr>
                </a:solidFill>
              </a:rPr>
              <a:t>A </a:t>
            </a:r>
            <a:r>
              <a:rPr lang="en-US" dirty="0"/>
              <a:t>database application </a:t>
            </a:r>
            <a:r>
              <a:rPr lang="en-US" dirty="0">
                <a:solidFill>
                  <a:schemeClr val="tx1">
                    <a:lumMod val="60000"/>
                    <a:lumOff val="40000"/>
                  </a:schemeClr>
                </a:solidFill>
              </a:rPr>
              <a:t>is software that helps business users interact with database systems. </a:t>
            </a:r>
          </a:p>
          <a:p>
            <a:endParaRPr lang="en-US" dirty="0">
              <a:solidFill>
                <a:schemeClr val="tx1">
                  <a:lumMod val="60000"/>
                  <a:lumOff val="40000"/>
                </a:schemeClr>
              </a:solidFill>
            </a:endParaRPr>
          </a:p>
          <a:p>
            <a:r>
              <a:rPr lang="en-US" dirty="0">
                <a:solidFill>
                  <a:schemeClr val="tx1">
                    <a:lumMod val="60000"/>
                    <a:lumOff val="40000"/>
                  </a:schemeClr>
                </a:solidFill>
              </a:rPr>
              <a:t>Many </a:t>
            </a:r>
            <a:r>
              <a:rPr lang="en-US" dirty="0"/>
              <a:t>databases are complex</a:t>
            </a:r>
            <a:r>
              <a:rPr lang="en-US" dirty="0">
                <a:solidFill>
                  <a:schemeClr val="tx1">
                    <a:lumMod val="60000"/>
                    <a:lumOff val="40000"/>
                  </a:schemeClr>
                </a:solidFill>
              </a:rPr>
              <a:t>, and most users are not familiar with query languages. </a:t>
            </a:r>
          </a:p>
          <a:p>
            <a:endParaRPr lang="en-US" dirty="0">
              <a:solidFill>
                <a:schemeClr val="tx1">
                  <a:lumMod val="60000"/>
                  <a:lumOff val="40000"/>
                </a:schemeClr>
              </a:solidFill>
            </a:endParaRPr>
          </a:p>
          <a:p>
            <a:r>
              <a:rPr lang="en-US" dirty="0">
                <a:solidFill>
                  <a:schemeClr val="tx1">
                    <a:lumMod val="60000"/>
                    <a:lumOff val="40000"/>
                  </a:schemeClr>
                </a:solidFill>
              </a:rPr>
              <a:t>Consequently, </a:t>
            </a:r>
            <a:r>
              <a:rPr lang="en-US" dirty="0"/>
              <a:t>direct database access is usually not feasible</a:t>
            </a:r>
            <a:r>
              <a:rPr lang="en-US" dirty="0">
                <a:solidFill>
                  <a:schemeClr val="tx1">
                    <a:lumMod val="60000"/>
                    <a:lumOff val="40000"/>
                  </a:schemeClr>
                </a:solidFill>
              </a:rPr>
              <a:t>. Instead, programmers write applications to simplify the user experience and ensure data access is efficient and secure.</a:t>
            </a:r>
          </a:p>
          <a:p>
            <a:endParaRPr lang="en-US" dirty="0">
              <a:solidFill>
                <a:schemeClr val="tx1">
                  <a:lumMod val="60000"/>
                  <a:lumOff val="40000"/>
                </a:schemeClr>
              </a:solidFill>
            </a:endParaRPr>
          </a:p>
          <a:p>
            <a:r>
              <a:rPr lang="en-US" dirty="0">
                <a:solidFill>
                  <a:schemeClr val="tx1">
                    <a:lumMod val="60000"/>
                    <a:lumOff val="40000"/>
                  </a:schemeClr>
                </a:solidFill>
              </a:rPr>
              <a:t>Database software is </a:t>
            </a:r>
            <a:r>
              <a:rPr lang="en-US" dirty="0"/>
              <a:t>organized in layers</a:t>
            </a:r>
            <a:r>
              <a:rPr lang="en-US" dirty="0">
                <a:solidFill>
                  <a:schemeClr val="tx1">
                    <a:lumMod val="60000"/>
                    <a:lumOff val="40000"/>
                  </a:schemeClr>
                </a:solidFill>
              </a:rPr>
              <a:t>. Applications interact with a query language on one layer, and a query language interacts with a database system on another layer.</a:t>
            </a:r>
          </a:p>
        </p:txBody>
      </p:sp>
      <p:pic>
        <p:nvPicPr>
          <p:cNvPr id="5" name="Graphic 4" descr="Database with solid fill">
            <a:extLst>
              <a:ext uri="{FF2B5EF4-FFF2-40B4-BE49-F238E27FC236}">
                <a16:creationId xmlns:a16="http://schemas.microsoft.com/office/drawing/2014/main" id="{EBDF902E-0FFC-CBE2-FDBA-EE6051FEA2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1423" y="1536174"/>
            <a:ext cx="1522744" cy="1623470"/>
          </a:xfrm>
          <a:prstGeom prst="rect">
            <a:avLst/>
          </a:prstGeom>
        </p:spPr>
      </p:pic>
    </p:spTree>
    <p:extLst>
      <p:ext uri="{BB962C8B-B14F-4D97-AF65-F5344CB8AC3E}">
        <p14:creationId xmlns:p14="http://schemas.microsoft.com/office/powerpoint/2010/main" val="4174338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al user interface&#10;&#10;Description automatically generated">
            <a:extLst>
              <a:ext uri="{FF2B5EF4-FFF2-40B4-BE49-F238E27FC236}">
                <a16:creationId xmlns:a16="http://schemas.microsoft.com/office/drawing/2014/main" id="{A42E6584-AA26-2F21-80F8-335BE08064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333" y="337770"/>
            <a:ext cx="1623470" cy="130007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F9712410-7523-ED8B-9782-20BDB9CCB166}"/>
              </a:ext>
            </a:extLst>
          </p:cNvPr>
          <p:cNvPicPr>
            <a:picLocks noChangeAspect="1"/>
          </p:cNvPicPr>
          <p:nvPr/>
        </p:nvPicPr>
        <p:blipFill rotWithShape="1">
          <a:blip r:embed="rId3">
            <a:extLst>
              <a:ext uri="{28A0092B-C50C-407E-A947-70E740481C1C}">
                <a14:useLocalDpi xmlns:a14="http://schemas.microsoft.com/office/drawing/2010/main" val="0"/>
              </a:ext>
            </a:extLst>
          </a:blip>
          <a:srcRect l="18128" t="10199" r="18526" b="9950"/>
          <a:stretch/>
        </p:blipFill>
        <p:spPr>
          <a:xfrm>
            <a:off x="2304951" y="421184"/>
            <a:ext cx="1122651" cy="1133242"/>
          </a:xfrm>
          <a:prstGeom prst="rect">
            <a:avLst/>
          </a:prstGeom>
        </p:spPr>
      </p:pic>
      <p:pic>
        <p:nvPicPr>
          <p:cNvPr id="2" name="Picture 1" descr="Icon&#10;&#10;Description automatically generated">
            <a:extLst>
              <a:ext uri="{FF2B5EF4-FFF2-40B4-BE49-F238E27FC236}">
                <a16:creationId xmlns:a16="http://schemas.microsoft.com/office/drawing/2014/main" id="{C6B362EE-2840-F1FD-EDBF-F1CF9A3DFC1E}"/>
              </a:ext>
            </a:extLst>
          </p:cNvPr>
          <p:cNvPicPr>
            <a:picLocks noChangeAspect="1"/>
          </p:cNvPicPr>
          <p:nvPr/>
        </p:nvPicPr>
        <p:blipFill rotWithShape="1">
          <a:blip r:embed="rId4">
            <a:extLst>
              <a:ext uri="{28A0092B-C50C-407E-A947-70E740481C1C}">
                <a14:useLocalDpi xmlns:a14="http://schemas.microsoft.com/office/drawing/2010/main" val="0"/>
              </a:ext>
            </a:extLst>
          </a:blip>
          <a:srcRect l="11880" t="11133" r="12485" b="16633"/>
          <a:stretch/>
        </p:blipFill>
        <p:spPr>
          <a:xfrm>
            <a:off x="1566064" y="2661589"/>
            <a:ext cx="1337755" cy="1379791"/>
          </a:xfrm>
          <a:prstGeom prst="rect">
            <a:avLst/>
          </a:prstGeom>
        </p:spPr>
      </p:pic>
      <p:sp>
        <p:nvSpPr>
          <p:cNvPr id="3" name="TextBox 2">
            <a:extLst>
              <a:ext uri="{FF2B5EF4-FFF2-40B4-BE49-F238E27FC236}">
                <a16:creationId xmlns:a16="http://schemas.microsoft.com/office/drawing/2014/main" id="{D3B989C9-0CFD-8C62-1DB8-EF04AA8E32BA}"/>
              </a:ext>
            </a:extLst>
          </p:cNvPr>
          <p:cNvSpPr txBox="1"/>
          <p:nvPr/>
        </p:nvSpPr>
        <p:spPr>
          <a:xfrm>
            <a:off x="3175378" y="2935987"/>
            <a:ext cx="7848834" cy="830997"/>
          </a:xfrm>
          <a:prstGeom prst="rect">
            <a:avLst/>
          </a:prstGeom>
          <a:noFill/>
        </p:spPr>
        <p:txBody>
          <a:bodyPr wrap="square" rtlCol="0">
            <a:spAutoFit/>
          </a:bodyPr>
          <a:lstStyle/>
          <a:p>
            <a:r>
              <a:rPr lang="en-US" sz="2400" dirty="0"/>
              <a:t>Downloading Ubuntu 20_04 Virtual Machine, Powering Up Ubuntu VM, and Opening </a:t>
            </a:r>
            <a:r>
              <a:rPr lang="en-US" sz="2400" dirty="0" err="1"/>
              <a:t>Jupyter</a:t>
            </a:r>
            <a:r>
              <a:rPr lang="en-US" sz="2400" dirty="0"/>
              <a:t> Labs from the terminal</a:t>
            </a:r>
          </a:p>
        </p:txBody>
      </p:sp>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2705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1943F0-7981-A88D-DC02-0AB10FFDEFE2}"/>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07243141-B029-4B88-8CB6-88C9B265E6C9}"/>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2885506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4B640C-9412-0144-E18E-EBD7A89ECF54}"/>
              </a:ext>
            </a:extLst>
          </p:cNvPr>
          <p:cNvSpPr>
            <a:spLocks noGrp="1"/>
          </p:cNvSpPr>
          <p:nvPr>
            <p:ph type="title"/>
          </p:nvPr>
        </p:nvSpPr>
        <p:spPr/>
        <p:txBody>
          <a:bodyPr/>
          <a:lstStyle/>
          <a:p>
            <a:r>
              <a:rPr lang="en-US" dirty="0">
                <a:cs typeface="Arial"/>
              </a:rPr>
              <a:t>Online project architecture:  </a:t>
            </a:r>
            <a:endParaRPr lang="en-US" dirty="0"/>
          </a:p>
        </p:txBody>
      </p:sp>
      <p:pic>
        <p:nvPicPr>
          <p:cNvPr id="5" name="Picture 4" descr="backend vs frontend | near partner">
            <a:extLst>
              <a:ext uri="{FF2B5EF4-FFF2-40B4-BE49-F238E27FC236}">
                <a16:creationId xmlns:a16="http://schemas.microsoft.com/office/drawing/2014/main" id="{791E8F56-C63A-570B-FCFB-CC5AFC21D368}"/>
              </a:ext>
            </a:extLst>
          </p:cNvPr>
          <p:cNvPicPr>
            <a:picLocks noChangeAspect="1"/>
          </p:cNvPicPr>
          <p:nvPr/>
        </p:nvPicPr>
        <p:blipFill>
          <a:blip r:embed="rId2"/>
          <a:stretch>
            <a:fillRect/>
          </a:stretch>
        </p:blipFill>
        <p:spPr>
          <a:xfrm>
            <a:off x="1808104" y="1603535"/>
            <a:ext cx="8519346" cy="4911522"/>
          </a:xfrm>
          <a:prstGeom prst="rect">
            <a:avLst/>
          </a:prstGeom>
        </p:spPr>
      </p:pic>
    </p:spTree>
    <p:extLst>
      <p:ext uri="{BB962C8B-B14F-4D97-AF65-F5344CB8AC3E}">
        <p14:creationId xmlns:p14="http://schemas.microsoft.com/office/powerpoint/2010/main" val="17960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12ACD9-3F9F-1717-BAC1-C7AF63314F86}"/>
              </a:ext>
            </a:extLst>
          </p:cNvPr>
          <p:cNvSpPr>
            <a:spLocks noGrp="1"/>
          </p:cNvSpPr>
          <p:nvPr>
            <p:ph type="title"/>
          </p:nvPr>
        </p:nvSpPr>
        <p:spPr>
          <a:xfrm>
            <a:off x="838200" y="365125"/>
            <a:ext cx="10515600" cy="1325563"/>
          </a:xfrm>
        </p:spPr>
        <p:txBody>
          <a:bodyPr anchor="ctr">
            <a:normAutofit/>
          </a:bodyPr>
          <a:lstStyle/>
          <a:p>
            <a:r>
              <a:rPr lang="en-US" sz="3400" b="1"/>
              <a:t>Database roles</a:t>
            </a:r>
            <a:endParaRPr lang="en-US" sz="3400"/>
          </a:p>
          <a:p>
            <a:r>
              <a:rPr lang="en-US" sz="3400"/>
              <a:t>People interact with databases in a variety of roles:</a:t>
            </a:r>
          </a:p>
          <a:p>
            <a:endParaRPr lang="en-US" sz="3400"/>
          </a:p>
        </p:txBody>
      </p:sp>
      <p:pic>
        <p:nvPicPr>
          <p:cNvPr id="4" name="Picture 3" descr="What is Administrator Password Windows 10 and How to Reset it?">
            <a:extLst>
              <a:ext uri="{FF2B5EF4-FFF2-40B4-BE49-F238E27FC236}">
                <a16:creationId xmlns:a16="http://schemas.microsoft.com/office/drawing/2014/main" id="{7D0FAFEB-1BC1-7D93-EA12-A781D89E3937}"/>
              </a:ext>
            </a:extLst>
          </p:cNvPr>
          <p:cNvPicPr>
            <a:picLocks noChangeAspect="1"/>
          </p:cNvPicPr>
          <p:nvPr/>
        </p:nvPicPr>
        <p:blipFill>
          <a:blip r:embed="rId2"/>
          <a:stretch>
            <a:fillRect/>
          </a:stretch>
        </p:blipFill>
        <p:spPr>
          <a:xfrm>
            <a:off x="838200" y="2273251"/>
            <a:ext cx="5181600" cy="3456086"/>
          </a:xfrm>
          <a:prstGeom prst="rect">
            <a:avLst/>
          </a:prstGeom>
          <a:noFill/>
        </p:spPr>
      </p:pic>
      <p:sp>
        <p:nvSpPr>
          <p:cNvPr id="2" name="Subtitle 1">
            <a:extLst>
              <a:ext uri="{FF2B5EF4-FFF2-40B4-BE49-F238E27FC236}">
                <a16:creationId xmlns:a16="http://schemas.microsoft.com/office/drawing/2014/main" id="{AC4B3BBC-565D-FDE6-29D9-DC53F45BE2B1}"/>
              </a:ext>
            </a:extLst>
          </p:cNvPr>
          <p:cNvSpPr>
            <a:spLocks noGrp="1"/>
          </p:cNvSpPr>
          <p:nvPr>
            <p:ph sz="half" idx="2"/>
          </p:nvPr>
        </p:nvSpPr>
        <p:spPr>
          <a:xfrm>
            <a:off x="6285089" y="2230144"/>
            <a:ext cx="5181600" cy="4351338"/>
          </a:xfrm>
        </p:spPr>
        <p:txBody>
          <a:bodyPr vert="horz" lIns="91440" tIns="45720" rIns="91440" bIns="45720" rtlCol="0" anchor="t">
            <a:normAutofit/>
          </a:bodyPr>
          <a:lstStyle/>
          <a:p>
            <a:pPr marL="0" indent="0">
              <a:buNone/>
            </a:pPr>
            <a:r>
              <a:rPr lang="en-US" sz="2600" dirty="0">
                <a:solidFill>
                  <a:schemeClr val="tx1">
                    <a:lumMod val="60000"/>
                    <a:lumOff val="40000"/>
                  </a:schemeClr>
                </a:solidFill>
              </a:rPr>
              <a:t>A </a:t>
            </a:r>
            <a:r>
              <a:rPr lang="en-US" sz="2600" i="1" dirty="0">
                <a:solidFill>
                  <a:schemeClr val="tx2">
                    <a:lumMod val="60000"/>
                    <a:lumOff val="40000"/>
                  </a:schemeClr>
                </a:solidFill>
              </a:rPr>
              <a:t>database administrator</a:t>
            </a:r>
            <a:r>
              <a:rPr lang="en-US" sz="2600" dirty="0"/>
              <a:t> </a:t>
            </a:r>
            <a:r>
              <a:rPr lang="en-US" sz="2600" dirty="0">
                <a:solidFill>
                  <a:schemeClr val="tx1">
                    <a:lumMod val="60000"/>
                    <a:lumOff val="40000"/>
                  </a:schemeClr>
                </a:solidFill>
              </a:rPr>
              <a:t>is responsible for </a:t>
            </a:r>
            <a:r>
              <a:rPr lang="en-US" sz="2600" dirty="0">
                <a:solidFill>
                  <a:schemeClr val="tx2">
                    <a:lumMod val="60000"/>
                    <a:lumOff val="40000"/>
                  </a:schemeClr>
                </a:solidFill>
              </a:rPr>
              <a:t>securing</a:t>
            </a:r>
            <a:r>
              <a:rPr lang="en-US" sz="2600" dirty="0">
                <a:solidFill>
                  <a:schemeClr val="tx1">
                    <a:lumMod val="60000"/>
                    <a:lumOff val="40000"/>
                  </a:schemeClr>
                </a:solidFill>
              </a:rPr>
              <a:t> the database system against unauthorized users. A database administrator enforces procedures for </a:t>
            </a:r>
            <a:r>
              <a:rPr lang="en-US" sz="2600" dirty="0">
                <a:solidFill>
                  <a:schemeClr val="tx2">
                    <a:lumMod val="60000"/>
                    <a:lumOff val="40000"/>
                  </a:schemeClr>
                </a:solidFill>
              </a:rPr>
              <a:t>user access</a:t>
            </a:r>
            <a:r>
              <a:rPr lang="en-US" sz="2600" dirty="0">
                <a:solidFill>
                  <a:schemeClr val="tx1">
                    <a:lumMod val="60000"/>
                    <a:lumOff val="40000"/>
                  </a:schemeClr>
                </a:solidFill>
              </a:rPr>
              <a:t> and database system </a:t>
            </a:r>
            <a:r>
              <a:rPr lang="en-US" sz="2600" dirty="0">
                <a:solidFill>
                  <a:schemeClr val="tx2">
                    <a:lumMod val="60000"/>
                    <a:lumOff val="40000"/>
                  </a:schemeClr>
                </a:solidFill>
              </a:rPr>
              <a:t>availability</a:t>
            </a:r>
            <a:r>
              <a:rPr lang="en-US" sz="2600" dirty="0">
                <a:solidFill>
                  <a:schemeClr val="tx1">
                    <a:lumMod val="60000"/>
                    <a:lumOff val="40000"/>
                  </a:schemeClr>
                </a:solidFill>
              </a:rPr>
              <a:t>.</a:t>
            </a:r>
            <a:endParaRPr lang="en-US" sz="2600" dirty="0">
              <a:solidFill>
                <a:schemeClr val="tx1">
                  <a:lumMod val="60000"/>
                  <a:lumOff val="40000"/>
                </a:schemeClr>
              </a:solidFill>
              <a:cs typeface="Arial"/>
            </a:endParaRPr>
          </a:p>
          <a:p>
            <a:endParaRPr lang="en-US" sz="2600"/>
          </a:p>
          <a:p>
            <a:endParaRPr lang="en-US" sz="2600"/>
          </a:p>
        </p:txBody>
      </p:sp>
    </p:spTree>
    <p:extLst>
      <p:ext uri="{BB962C8B-B14F-4D97-AF65-F5344CB8AC3E}">
        <p14:creationId xmlns:p14="http://schemas.microsoft.com/office/powerpoint/2010/main" val="4059288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E3565FD-AA94-6951-C2C3-1720813DCFD2}"/>
              </a:ext>
            </a:extLst>
          </p:cNvPr>
          <p:cNvSpPr>
            <a:spLocks noGrp="1"/>
          </p:cNvSpPr>
          <p:nvPr>
            <p:ph type="title"/>
          </p:nvPr>
        </p:nvSpPr>
        <p:spPr>
          <a:xfrm>
            <a:off x="839788" y="365125"/>
            <a:ext cx="10515600" cy="1325563"/>
          </a:xfrm>
        </p:spPr>
        <p:txBody>
          <a:bodyPr anchor="ctr">
            <a:normAutofit/>
          </a:bodyPr>
          <a:lstStyle/>
          <a:p>
            <a:r>
              <a:rPr lang="en-US" dirty="0"/>
              <a:t>Database roles:</a:t>
            </a:r>
            <a:br>
              <a:rPr lang="en-US" dirty="0"/>
            </a:br>
            <a:r>
              <a:rPr lang="en-US" sz="3400" dirty="0">
                <a:cs typeface="Arial"/>
              </a:rPr>
              <a:t>People interact with databases in a variety of roles:</a:t>
            </a:r>
          </a:p>
          <a:p>
            <a:endParaRPr lang="en-US" dirty="0"/>
          </a:p>
        </p:txBody>
      </p:sp>
      <p:pic>
        <p:nvPicPr>
          <p:cNvPr id="5" name="Picture 4" descr="SQL, MySQL, Oracle Database Design &amp; Development Services - Irvine Software  Company">
            <a:extLst>
              <a:ext uri="{FF2B5EF4-FFF2-40B4-BE49-F238E27FC236}">
                <a16:creationId xmlns:a16="http://schemas.microsoft.com/office/drawing/2014/main" id="{D551D609-F9B6-831D-E5A0-EC37FC25F676}"/>
              </a:ext>
            </a:extLst>
          </p:cNvPr>
          <p:cNvPicPr>
            <a:picLocks noChangeAspect="1"/>
          </p:cNvPicPr>
          <p:nvPr/>
        </p:nvPicPr>
        <p:blipFill rotWithShape="1">
          <a:blip r:embed="rId2"/>
          <a:srcRect t="8949" r="1" b="4557"/>
          <a:stretch/>
        </p:blipFill>
        <p:spPr>
          <a:xfrm>
            <a:off x="7180380" y="2806112"/>
            <a:ext cx="3746676" cy="2329922"/>
          </a:xfrm>
          <a:prstGeom prst="rect">
            <a:avLst/>
          </a:prstGeom>
          <a:noFill/>
        </p:spPr>
      </p:pic>
      <p:sp>
        <p:nvSpPr>
          <p:cNvPr id="2" name="Subtitle 1">
            <a:extLst>
              <a:ext uri="{FF2B5EF4-FFF2-40B4-BE49-F238E27FC236}">
                <a16:creationId xmlns:a16="http://schemas.microsoft.com/office/drawing/2014/main" id="{652DB394-5484-F490-903C-000A85A310B3}"/>
              </a:ext>
            </a:extLst>
          </p:cNvPr>
          <p:cNvSpPr>
            <a:spLocks noGrp="1"/>
          </p:cNvSpPr>
          <p:nvPr>
            <p:ph sz="quarter" idx="4"/>
          </p:nvPr>
        </p:nvSpPr>
        <p:spPr>
          <a:xfrm>
            <a:off x="772349" y="2533297"/>
            <a:ext cx="5738225" cy="3684588"/>
          </a:xfrm>
        </p:spPr>
        <p:txBody>
          <a:bodyPr vert="horz" lIns="91440" tIns="45720" rIns="91440" bIns="45720" rtlCol="0" anchor="t">
            <a:normAutofit/>
          </a:bodyPr>
          <a:lstStyle/>
          <a:p>
            <a:endParaRPr lang="en-US" sz="2200" dirty="0">
              <a:solidFill>
                <a:schemeClr val="tx1">
                  <a:lumMod val="60000"/>
                  <a:lumOff val="40000"/>
                </a:schemeClr>
              </a:solidFill>
              <a:cs typeface="Arial"/>
            </a:endParaRPr>
          </a:p>
          <a:p>
            <a:pPr marL="0" indent="0">
              <a:buNone/>
            </a:pPr>
            <a:r>
              <a:rPr lang="en-US" sz="2200" dirty="0">
                <a:solidFill>
                  <a:schemeClr val="tx1">
                    <a:lumMod val="60000"/>
                    <a:lumOff val="40000"/>
                  </a:schemeClr>
                </a:solidFill>
              </a:rPr>
              <a:t>A </a:t>
            </a:r>
            <a:r>
              <a:rPr lang="en-US" sz="2200" i="1" dirty="0">
                <a:solidFill>
                  <a:schemeClr val="tx2">
                    <a:lumMod val="60000"/>
                    <a:lumOff val="40000"/>
                  </a:schemeClr>
                </a:solidFill>
              </a:rPr>
              <a:t>database designer</a:t>
            </a:r>
            <a:r>
              <a:rPr lang="en-US" sz="2200" dirty="0">
                <a:solidFill>
                  <a:schemeClr val="tx1">
                    <a:lumMod val="60000"/>
                    <a:lumOff val="40000"/>
                  </a:schemeClr>
                </a:solidFill>
              </a:rPr>
              <a:t> determines the </a:t>
            </a:r>
            <a:r>
              <a:rPr lang="en-US" sz="2200" dirty="0">
                <a:solidFill>
                  <a:schemeClr val="tx2">
                    <a:lumMod val="60000"/>
                    <a:lumOff val="40000"/>
                  </a:schemeClr>
                </a:solidFill>
              </a:rPr>
              <a:t>format </a:t>
            </a:r>
            <a:r>
              <a:rPr lang="en-US" sz="2200" dirty="0">
                <a:solidFill>
                  <a:schemeClr val="tx1">
                    <a:lumMod val="60000"/>
                    <a:lumOff val="40000"/>
                  </a:schemeClr>
                </a:solidFill>
              </a:rPr>
              <a:t>of each data element and the overall database structure. Database designers must balance several priorities, including </a:t>
            </a:r>
            <a:r>
              <a:rPr lang="en-US" sz="2200" dirty="0">
                <a:solidFill>
                  <a:schemeClr val="tx2">
                    <a:lumMod val="60000"/>
                    <a:lumOff val="40000"/>
                  </a:schemeClr>
                </a:solidFill>
              </a:rPr>
              <a:t>storage</a:t>
            </a:r>
            <a:r>
              <a:rPr lang="en-US" sz="2200" dirty="0">
                <a:solidFill>
                  <a:schemeClr val="tx1">
                    <a:lumMod val="60000"/>
                    <a:lumOff val="40000"/>
                  </a:schemeClr>
                </a:solidFill>
              </a:rPr>
              <a:t>, </a:t>
            </a:r>
            <a:r>
              <a:rPr lang="en-US" sz="2200" dirty="0">
                <a:solidFill>
                  <a:schemeClr val="tx2">
                    <a:lumMod val="60000"/>
                    <a:lumOff val="40000"/>
                  </a:schemeClr>
                </a:solidFill>
              </a:rPr>
              <a:t>response time</a:t>
            </a:r>
            <a:r>
              <a:rPr lang="en-US" sz="2200" dirty="0">
                <a:solidFill>
                  <a:schemeClr val="tx1">
                    <a:lumMod val="60000"/>
                    <a:lumOff val="40000"/>
                  </a:schemeClr>
                </a:solidFill>
              </a:rPr>
              <a:t>, and support for </a:t>
            </a:r>
            <a:r>
              <a:rPr lang="en-US" sz="2200" dirty="0">
                <a:solidFill>
                  <a:schemeClr val="tx2">
                    <a:lumMod val="60000"/>
                    <a:lumOff val="40000"/>
                  </a:schemeClr>
                </a:solidFill>
              </a:rPr>
              <a:t>rules</a:t>
            </a:r>
            <a:r>
              <a:rPr lang="en-US" sz="2200" dirty="0">
                <a:solidFill>
                  <a:schemeClr val="tx1">
                    <a:lumMod val="60000"/>
                    <a:lumOff val="40000"/>
                  </a:schemeClr>
                </a:solidFill>
              </a:rPr>
              <a:t> that govern the data. Since these priorities often conflict, database design is technically challenging.</a:t>
            </a:r>
            <a:endParaRPr lang="en-US" sz="2200" dirty="0">
              <a:solidFill>
                <a:schemeClr val="tx1">
                  <a:lumMod val="60000"/>
                  <a:lumOff val="40000"/>
                </a:schemeClr>
              </a:solidFill>
              <a:cs typeface="Arial"/>
            </a:endParaRPr>
          </a:p>
        </p:txBody>
      </p:sp>
    </p:spTree>
    <p:extLst>
      <p:ext uri="{BB962C8B-B14F-4D97-AF65-F5344CB8AC3E}">
        <p14:creationId xmlns:p14="http://schemas.microsoft.com/office/powerpoint/2010/main" val="2924556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C44318-58E8-935A-278E-51FCA4CBF350}"/>
              </a:ext>
            </a:extLst>
          </p:cNvPr>
          <p:cNvSpPr>
            <a:spLocks noGrp="1"/>
          </p:cNvSpPr>
          <p:nvPr>
            <p:ph type="title"/>
          </p:nvPr>
        </p:nvSpPr>
        <p:spPr>
          <a:xfrm>
            <a:off x="838200" y="365125"/>
            <a:ext cx="10515600" cy="1325563"/>
          </a:xfrm>
        </p:spPr>
        <p:txBody>
          <a:bodyPr anchor="ctr">
            <a:normAutofit/>
          </a:bodyPr>
          <a:lstStyle/>
          <a:p>
            <a:r>
              <a:rPr lang="en-US" dirty="0"/>
              <a:t>Database roles:</a:t>
            </a:r>
            <a:br>
              <a:rPr lang="en-US" dirty="0"/>
            </a:br>
            <a:r>
              <a:rPr lang="en-US" sz="3400" dirty="0">
                <a:cs typeface="Arial"/>
              </a:rPr>
              <a:t>People interact with databases in a variety of roles:</a:t>
            </a:r>
          </a:p>
          <a:p>
            <a:endParaRPr lang="en-US" dirty="0"/>
          </a:p>
        </p:txBody>
      </p:sp>
      <p:sp>
        <p:nvSpPr>
          <p:cNvPr id="2" name="Subtitle 1">
            <a:extLst>
              <a:ext uri="{FF2B5EF4-FFF2-40B4-BE49-F238E27FC236}">
                <a16:creationId xmlns:a16="http://schemas.microsoft.com/office/drawing/2014/main" id="{C7D177D2-5F86-47D4-D94C-8E99899C3BF6}"/>
              </a:ext>
            </a:extLst>
          </p:cNvPr>
          <p:cNvSpPr>
            <a:spLocks noGrp="1"/>
          </p:cNvSpPr>
          <p:nvPr>
            <p:ph sz="half" idx="2"/>
          </p:nvPr>
        </p:nvSpPr>
        <p:spPr>
          <a:xfrm>
            <a:off x="6172200" y="1825625"/>
            <a:ext cx="5181600" cy="4351338"/>
          </a:xfrm>
        </p:spPr>
        <p:txBody>
          <a:bodyPr vert="horz" lIns="91440" tIns="45720" rIns="91440" bIns="45720" rtlCol="0" anchor="t">
            <a:normAutofit/>
          </a:bodyPr>
          <a:lstStyle/>
          <a:p>
            <a:pPr marL="0" indent="0">
              <a:buNone/>
            </a:pPr>
            <a:r>
              <a:rPr lang="en-US" sz="2200" dirty="0">
                <a:solidFill>
                  <a:schemeClr val="tx1">
                    <a:lumMod val="60000"/>
                    <a:lumOff val="40000"/>
                  </a:schemeClr>
                </a:solidFill>
              </a:rPr>
              <a:t>A </a:t>
            </a:r>
            <a:r>
              <a:rPr lang="en-US" sz="2200" i="1" dirty="0">
                <a:solidFill>
                  <a:schemeClr val="tx2">
                    <a:lumMod val="60000"/>
                    <a:lumOff val="40000"/>
                  </a:schemeClr>
                </a:solidFill>
              </a:rPr>
              <a:t>database programmer</a:t>
            </a:r>
            <a:r>
              <a:rPr lang="en-US" sz="2200" dirty="0"/>
              <a:t> </a:t>
            </a:r>
            <a:r>
              <a:rPr lang="en-US" sz="2200" dirty="0">
                <a:solidFill>
                  <a:schemeClr val="tx1">
                    <a:lumMod val="60000"/>
                    <a:lumOff val="40000"/>
                  </a:schemeClr>
                </a:solidFill>
              </a:rPr>
              <a:t>develops computer </a:t>
            </a:r>
            <a:r>
              <a:rPr lang="en-US" sz="2200" dirty="0">
                <a:solidFill>
                  <a:schemeClr val="tx2">
                    <a:lumMod val="60000"/>
                    <a:lumOff val="40000"/>
                  </a:schemeClr>
                </a:solidFill>
              </a:rPr>
              <a:t>programs </a:t>
            </a:r>
            <a:r>
              <a:rPr lang="en-US" sz="2200" dirty="0">
                <a:solidFill>
                  <a:schemeClr val="tx1">
                    <a:lumMod val="60000"/>
                    <a:lumOff val="40000"/>
                  </a:schemeClr>
                </a:solidFill>
              </a:rPr>
              <a:t>that utilize a database. Database programmers write </a:t>
            </a:r>
            <a:r>
              <a:rPr lang="en-US" sz="2200" dirty="0">
                <a:solidFill>
                  <a:schemeClr val="tx2">
                    <a:lumMod val="60000"/>
                    <a:lumOff val="40000"/>
                  </a:schemeClr>
                </a:solidFill>
              </a:rPr>
              <a:t>applications</a:t>
            </a:r>
            <a:r>
              <a:rPr lang="en-US" sz="2200" dirty="0">
                <a:solidFill>
                  <a:schemeClr val="tx1">
                    <a:lumMod val="60000"/>
                    <a:lumOff val="40000"/>
                  </a:schemeClr>
                </a:solidFill>
              </a:rPr>
              <a:t> that combine </a:t>
            </a:r>
            <a:r>
              <a:rPr lang="en-US" sz="2200" dirty="0">
                <a:solidFill>
                  <a:schemeClr val="tx2">
                    <a:lumMod val="60000"/>
                    <a:lumOff val="40000"/>
                  </a:schemeClr>
                </a:solidFill>
              </a:rPr>
              <a:t>database query languages </a:t>
            </a:r>
            <a:r>
              <a:rPr lang="en-US" sz="2200" dirty="0">
                <a:solidFill>
                  <a:schemeClr val="tx1">
                    <a:lumMod val="60000"/>
                    <a:lumOff val="40000"/>
                  </a:schemeClr>
                </a:solidFill>
              </a:rPr>
              <a:t>and </a:t>
            </a:r>
            <a:r>
              <a:rPr lang="en-US" sz="2200" dirty="0">
                <a:solidFill>
                  <a:schemeClr val="tx2">
                    <a:lumMod val="60000"/>
                    <a:lumOff val="40000"/>
                  </a:schemeClr>
                </a:solidFill>
              </a:rPr>
              <a:t>general-purpose programming languages</a:t>
            </a:r>
            <a:r>
              <a:rPr lang="en-US" sz="2200" dirty="0">
                <a:solidFill>
                  <a:schemeClr val="tx1">
                    <a:lumMod val="60000"/>
                    <a:lumOff val="40000"/>
                  </a:schemeClr>
                </a:solidFill>
              </a:rPr>
              <a:t>. Query languages and general-purpose languages have significant differences, so database programming is a specialized challenge.</a:t>
            </a:r>
            <a:endParaRPr lang="en-US" sz="2200" dirty="0">
              <a:solidFill>
                <a:schemeClr val="tx1">
                  <a:lumMod val="60000"/>
                  <a:lumOff val="40000"/>
                </a:schemeClr>
              </a:solidFill>
              <a:cs typeface="Arial"/>
            </a:endParaRPr>
          </a:p>
          <a:p>
            <a:pPr marL="0" indent="0">
              <a:buNone/>
            </a:pPr>
            <a:endParaRPr lang="en-US" sz="2200"/>
          </a:p>
        </p:txBody>
      </p:sp>
      <p:pic>
        <p:nvPicPr>
          <p:cNvPr id="5" name="Picture 4" descr="Database Developer: Job Description, Skills, Salary and More">
            <a:extLst>
              <a:ext uri="{FF2B5EF4-FFF2-40B4-BE49-F238E27FC236}">
                <a16:creationId xmlns:a16="http://schemas.microsoft.com/office/drawing/2014/main" id="{C7E2994B-0ACC-F95A-322B-3609E77A5347}"/>
              </a:ext>
            </a:extLst>
          </p:cNvPr>
          <p:cNvPicPr>
            <a:picLocks noChangeAspect="1"/>
          </p:cNvPicPr>
          <p:nvPr/>
        </p:nvPicPr>
        <p:blipFill>
          <a:blip r:embed="rId2"/>
          <a:stretch>
            <a:fillRect/>
          </a:stretch>
        </p:blipFill>
        <p:spPr>
          <a:xfrm>
            <a:off x="1516474" y="2610288"/>
            <a:ext cx="3053644" cy="2634608"/>
          </a:xfrm>
          <a:prstGeom prst="rect">
            <a:avLst/>
          </a:prstGeom>
        </p:spPr>
      </p:pic>
    </p:spTree>
    <p:extLst>
      <p:ext uri="{BB962C8B-B14F-4D97-AF65-F5344CB8AC3E}">
        <p14:creationId xmlns:p14="http://schemas.microsoft.com/office/powerpoint/2010/main" val="991358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B4CA9-81ED-8D6A-AAC1-D92A581FD084}"/>
              </a:ext>
            </a:extLst>
          </p:cNvPr>
          <p:cNvSpPr>
            <a:spLocks noGrp="1"/>
          </p:cNvSpPr>
          <p:nvPr>
            <p:ph type="title"/>
          </p:nvPr>
        </p:nvSpPr>
        <p:spPr>
          <a:xfrm>
            <a:off x="838200" y="365125"/>
            <a:ext cx="10515600" cy="1325563"/>
          </a:xfrm>
        </p:spPr>
        <p:txBody>
          <a:bodyPr anchor="ctr">
            <a:normAutofit/>
          </a:bodyPr>
          <a:lstStyle/>
          <a:p>
            <a:r>
              <a:rPr lang="en-US"/>
              <a:t>Database roles:</a:t>
            </a:r>
            <a:endParaRPr lang="en-US" dirty="0"/>
          </a:p>
        </p:txBody>
      </p:sp>
      <p:sp>
        <p:nvSpPr>
          <p:cNvPr id="3" name="Content Placeholder 2">
            <a:extLst>
              <a:ext uri="{FF2B5EF4-FFF2-40B4-BE49-F238E27FC236}">
                <a16:creationId xmlns:a16="http://schemas.microsoft.com/office/drawing/2014/main" id="{89AA2FE2-129F-262B-C2C3-9484605E4BC6}"/>
              </a:ext>
            </a:extLst>
          </p:cNvPr>
          <p:cNvSpPr>
            <a:spLocks noGrp="1"/>
          </p:cNvSpPr>
          <p:nvPr>
            <p:ph sz="half" idx="2"/>
          </p:nvPr>
        </p:nvSpPr>
        <p:spPr>
          <a:xfrm>
            <a:off x="565386" y="1825625"/>
            <a:ext cx="10788414" cy="2385190"/>
          </a:xfrm>
        </p:spPr>
        <p:txBody>
          <a:bodyPr vert="horz" lIns="91440" tIns="45720" rIns="91440" bIns="45720" rtlCol="0" anchor="t">
            <a:normAutofit/>
          </a:bodyPr>
          <a:lstStyle/>
          <a:p>
            <a:r>
              <a:rPr lang="en-US" dirty="0">
                <a:solidFill>
                  <a:schemeClr val="tx1">
                    <a:lumMod val="60000"/>
                    <a:lumOff val="40000"/>
                  </a:schemeClr>
                </a:solidFill>
              </a:rPr>
              <a:t>A </a:t>
            </a:r>
            <a:r>
              <a:rPr lang="en-US" dirty="0">
                <a:solidFill>
                  <a:schemeClr val="tx2">
                    <a:lumMod val="60000"/>
                    <a:lumOff val="40000"/>
                  </a:schemeClr>
                </a:solidFill>
              </a:rPr>
              <a:t>database user</a:t>
            </a:r>
            <a:r>
              <a:rPr lang="en-US" b="1" dirty="0"/>
              <a:t> </a:t>
            </a:r>
            <a:r>
              <a:rPr lang="en-US" dirty="0">
                <a:solidFill>
                  <a:schemeClr val="tx1">
                    <a:lumMod val="60000"/>
                    <a:lumOff val="40000"/>
                  </a:schemeClr>
                </a:solidFill>
              </a:rPr>
              <a:t>is a </a:t>
            </a:r>
            <a:r>
              <a:rPr lang="en-US" dirty="0">
                <a:solidFill>
                  <a:schemeClr val="tx2">
                    <a:lumMod val="60000"/>
                    <a:lumOff val="40000"/>
                  </a:schemeClr>
                </a:solidFill>
              </a:rPr>
              <a:t>consumer</a:t>
            </a:r>
            <a:r>
              <a:rPr lang="en-US" b="1" dirty="0">
                <a:solidFill>
                  <a:schemeClr val="tx1">
                    <a:lumMod val="60000"/>
                    <a:lumOff val="40000"/>
                  </a:schemeClr>
                </a:solidFill>
              </a:rPr>
              <a:t> </a:t>
            </a:r>
            <a:r>
              <a:rPr lang="en-US" dirty="0">
                <a:solidFill>
                  <a:schemeClr val="tx1">
                    <a:lumMod val="60000"/>
                    <a:lumOff val="40000"/>
                  </a:schemeClr>
                </a:solidFill>
              </a:rPr>
              <a:t>of data in a database. Database users request, update, or use stored data to generate reports or information. Database users usually access the database via applications but can also submit queries directly to the database system.</a:t>
            </a:r>
            <a:endParaRPr lang="en-US">
              <a:solidFill>
                <a:schemeClr val="tx1">
                  <a:lumMod val="60000"/>
                  <a:lumOff val="40000"/>
                </a:schemeClr>
              </a:solidFill>
              <a:cs typeface="Arial"/>
            </a:endParaRPr>
          </a:p>
          <a:p>
            <a:endParaRPr lang="en-US"/>
          </a:p>
        </p:txBody>
      </p:sp>
      <p:pic>
        <p:nvPicPr>
          <p:cNvPr id="13" name="Picture 12" descr="What is DBMS ? (DATABASE MANAGEMENT SYSTEM)">
            <a:extLst>
              <a:ext uri="{FF2B5EF4-FFF2-40B4-BE49-F238E27FC236}">
                <a16:creationId xmlns:a16="http://schemas.microsoft.com/office/drawing/2014/main" id="{028D26E2-8DB1-9A7C-BB9E-859D959FD52A}"/>
              </a:ext>
            </a:extLst>
          </p:cNvPr>
          <p:cNvPicPr>
            <a:picLocks noChangeAspect="1"/>
          </p:cNvPicPr>
          <p:nvPr/>
        </p:nvPicPr>
        <p:blipFill>
          <a:blip r:embed="rId2"/>
          <a:stretch>
            <a:fillRect/>
          </a:stretch>
        </p:blipFill>
        <p:spPr>
          <a:xfrm>
            <a:off x="2400771" y="4216212"/>
            <a:ext cx="5330236" cy="2009798"/>
          </a:xfrm>
          <a:prstGeom prst="rect">
            <a:avLst/>
          </a:prstGeom>
        </p:spPr>
      </p:pic>
    </p:spTree>
    <p:extLst>
      <p:ext uri="{BB962C8B-B14F-4D97-AF65-F5344CB8AC3E}">
        <p14:creationId xmlns:p14="http://schemas.microsoft.com/office/powerpoint/2010/main" val="24007186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38B97AE-2184-CB62-3CE2-E4E6FF1F2D67}"/>
              </a:ext>
            </a:extLst>
          </p:cNvPr>
          <p:cNvSpPr>
            <a:spLocks noGrp="1"/>
          </p:cNvSpPr>
          <p:nvPr>
            <p:ph sz="half" idx="2"/>
          </p:nvPr>
        </p:nvSpPr>
        <p:spPr>
          <a:xfrm>
            <a:off x="1544428" y="2037292"/>
            <a:ext cx="8710385" cy="2467841"/>
          </a:xfrm>
        </p:spPr>
        <p:txBody>
          <a:bodyPr vert="horz" lIns="91440" tIns="45720" rIns="91440" bIns="45720" rtlCol="0" anchor="t">
            <a:noAutofit/>
          </a:bodyPr>
          <a:lstStyle/>
          <a:p>
            <a:pPr marL="0" indent="0">
              <a:buNone/>
            </a:pPr>
            <a:r>
              <a:rPr lang="en-US" sz="2400" dirty="0">
                <a:solidFill>
                  <a:srgbClr val="374151"/>
                </a:solidFill>
                <a:ea typeface="+mn-lt"/>
                <a:cs typeface="+mn-lt"/>
              </a:rPr>
              <a:t>Which database role are you interested in?</a:t>
            </a:r>
            <a:endParaRPr lang="en-US" sz="2400" dirty="0">
              <a:cs typeface="Arial"/>
            </a:endParaRPr>
          </a:p>
        </p:txBody>
      </p:sp>
      <p:pic>
        <p:nvPicPr>
          <p:cNvPr id="3" name="Picture 2" descr="What is Administrator Password Windows 10 and How to Reset it?">
            <a:extLst>
              <a:ext uri="{FF2B5EF4-FFF2-40B4-BE49-F238E27FC236}">
                <a16:creationId xmlns:a16="http://schemas.microsoft.com/office/drawing/2014/main" id="{76EB1617-728D-6D02-17A9-7B9A68287B9D}"/>
              </a:ext>
            </a:extLst>
          </p:cNvPr>
          <p:cNvPicPr>
            <a:picLocks noChangeAspect="1"/>
          </p:cNvPicPr>
          <p:nvPr/>
        </p:nvPicPr>
        <p:blipFill>
          <a:blip r:embed="rId2"/>
          <a:stretch>
            <a:fillRect/>
          </a:stretch>
        </p:blipFill>
        <p:spPr>
          <a:xfrm>
            <a:off x="1506126" y="3966584"/>
            <a:ext cx="2698045" cy="1903864"/>
          </a:xfrm>
          <a:prstGeom prst="rect">
            <a:avLst/>
          </a:prstGeom>
          <a:noFill/>
        </p:spPr>
      </p:pic>
      <p:pic>
        <p:nvPicPr>
          <p:cNvPr id="6" name="Picture 5" descr="SQL, MySQL, Oracle Database Design &amp; Development Services - Irvine Software  Company">
            <a:extLst>
              <a:ext uri="{FF2B5EF4-FFF2-40B4-BE49-F238E27FC236}">
                <a16:creationId xmlns:a16="http://schemas.microsoft.com/office/drawing/2014/main" id="{26D11D8C-C7DD-2D1F-DB8C-A6B78B47132B}"/>
              </a:ext>
            </a:extLst>
          </p:cNvPr>
          <p:cNvPicPr>
            <a:picLocks noChangeAspect="1"/>
          </p:cNvPicPr>
          <p:nvPr/>
        </p:nvPicPr>
        <p:blipFill rotWithShape="1">
          <a:blip r:embed="rId3"/>
          <a:srcRect t="8949" r="1" b="4557"/>
          <a:stretch/>
        </p:blipFill>
        <p:spPr>
          <a:xfrm>
            <a:off x="4743861" y="3916186"/>
            <a:ext cx="2561343" cy="1944219"/>
          </a:xfrm>
          <a:prstGeom prst="rect">
            <a:avLst/>
          </a:prstGeom>
          <a:noFill/>
        </p:spPr>
      </p:pic>
      <p:pic>
        <p:nvPicPr>
          <p:cNvPr id="8" name="Picture 7" descr="Database Developer: Job Description, Skills, Salary and More">
            <a:extLst>
              <a:ext uri="{FF2B5EF4-FFF2-40B4-BE49-F238E27FC236}">
                <a16:creationId xmlns:a16="http://schemas.microsoft.com/office/drawing/2014/main" id="{BBD06825-2C1D-F32F-9B78-4006857B86ED}"/>
              </a:ext>
            </a:extLst>
          </p:cNvPr>
          <p:cNvPicPr>
            <a:picLocks noChangeAspect="1"/>
          </p:cNvPicPr>
          <p:nvPr/>
        </p:nvPicPr>
        <p:blipFill>
          <a:blip r:embed="rId4"/>
          <a:stretch>
            <a:fillRect/>
          </a:stretch>
        </p:blipFill>
        <p:spPr>
          <a:xfrm>
            <a:off x="7781808" y="3861472"/>
            <a:ext cx="2658533" cy="1910237"/>
          </a:xfrm>
          <a:prstGeom prst="rect">
            <a:avLst/>
          </a:prstGeom>
        </p:spPr>
      </p:pic>
    </p:spTree>
    <p:extLst>
      <p:ext uri="{BB962C8B-B14F-4D97-AF65-F5344CB8AC3E}">
        <p14:creationId xmlns:p14="http://schemas.microsoft.com/office/powerpoint/2010/main" val="6006874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E1E36-6192-85F4-EE2E-56904F8D9175}"/>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083ACEB2-3CB7-4A85-C0F8-FAF10E555729}"/>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161139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A9245-95DA-5484-9AE1-5B139C13111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2060810-8F7A-4D39-8E24-C78AA5F8F0F7}"/>
              </a:ext>
            </a:extLst>
          </p:cNvPr>
          <p:cNvSpPr txBox="1"/>
          <p:nvPr/>
        </p:nvSpPr>
        <p:spPr>
          <a:xfrm>
            <a:off x="3678829" y="2819682"/>
            <a:ext cx="6739363" cy="954107"/>
          </a:xfrm>
          <a:prstGeom prst="rect">
            <a:avLst/>
          </a:prstGeom>
          <a:noFill/>
        </p:spPr>
        <p:txBody>
          <a:bodyPr wrap="square" lIns="91440" tIns="45720" rIns="91440" bIns="45720" rtlCol="0" anchor="t">
            <a:spAutoFit/>
          </a:bodyPr>
          <a:lstStyle/>
          <a:p>
            <a:r>
              <a:rPr lang="en-US" sz="2800" dirty="0">
                <a:solidFill>
                  <a:schemeClr val="tx1">
                    <a:lumMod val="60000"/>
                    <a:lumOff val="40000"/>
                  </a:schemeClr>
                </a:solidFill>
              </a:rPr>
              <a:t>Module 1 Introduction to Databases</a:t>
            </a:r>
          </a:p>
          <a:p>
            <a:r>
              <a:rPr lang="en-US" sz="2800" dirty="0">
                <a:solidFill>
                  <a:schemeClr val="tx1">
                    <a:lumMod val="60000"/>
                    <a:lumOff val="40000"/>
                  </a:schemeClr>
                </a:solidFill>
              </a:rPr>
              <a:t>Section 1 Part 2: </a:t>
            </a:r>
            <a:r>
              <a:rPr lang="en-US" sz="2800" b="1" dirty="0">
                <a:solidFill>
                  <a:schemeClr val="tx1">
                    <a:lumMod val="60000"/>
                    <a:lumOff val="40000"/>
                  </a:schemeClr>
                </a:solidFill>
              </a:rPr>
              <a:t>Database Systems</a:t>
            </a:r>
            <a:endParaRPr lang="en-US" sz="2800" dirty="0">
              <a:solidFill>
                <a:schemeClr val="tx1">
                  <a:lumMod val="60000"/>
                  <a:lumOff val="40000"/>
                </a:schemeClr>
              </a:solidFill>
            </a:endParaRPr>
          </a:p>
        </p:txBody>
      </p:sp>
      <p:sp>
        <p:nvSpPr>
          <p:cNvPr id="4" name="Rectangle 3">
            <a:extLst>
              <a:ext uri="{FF2B5EF4-FFF2-40B4-BE49-F238E27FC236}">
                <a16:creationId xmlns:a16="http://schemas.microsoft.com/office/drawing/2014/main" id="{F77739F8-8662-E810-40C6-B9BCAFEB6CE5}"/>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Database with solid fill">
            <a:extLst>
              <a:ext uri="{FF2B5EF4-FFF2-40B4-BE49-F238E27FC236}">
                <a16:creationId xmlns:a16="http://schemas.microsoft.com/office/drawing/2014/main" id="{5846173B-A8B9-C588-4A89-A60B4CC720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21380" y="2485000"/>
            <a:ext cx="1623470" cy="1623470"/>
          </a:xfrm>
          <a:prstGeom prst="rect">
            <a:avLst/>
          </a:prstGeom>
        </p:spPr>
      </p:pic>
    </p:spTree>
    <p:extLst>
      <p:ext uri="{BB962C8B-B14F-4D97-AF65-F5344CB8AC3E}">
        <p14:creationId xmlns:p14="http://schemas.microsoft.com/office/powerpoint/2010/main" val="28483272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9DF6E-2986-AA61-1C65-9B8F719C7E3C}"/>
              </a:ext>
            </a:extLst>
          </p:cNvPr>
          <p:cNvSpPr>
            <a:spLocks noGrp="1"/>
          </p:cNvSpPr>
          <p:nvPr>
            <p:ph type="title"/>
          </p:nvPr>
        </p:nvSpPr>
        <p:spPr>
          <a:xfrm>
            <a:off x="838200" y="365125"/>
            <a:ext cx="10515600" cy="1325563"/>
          </a:xfrm>
        </p:spPr>
        <p:txBody>
          <a:bodyPr anchor="ctr">
            <a:normAutofit/>
          </a:bodyPr>
          <a:lstStyle/>
          <a:p>
            <a:r>
              <a:rPr lang="en-US"/>
              <a:t>File system and database system</a:t>
            </a:r>
            <a:endParaRPr lang="en-US" dirty="0"/>
          </a:p>
        </p:txBody>
      </p:sp>
      <p:sp>
        <p:nvSpPr>
          <p:cNvPr id="9" name="Content Placeholder 3">
            <a:extLst>
              <a:ext uri="{FF2B5EF4-FFF2-40B4-BE49-F238E27FC236}">
                <a16:creationId xmlns:a16="http://schemas.microsoft.com/office/drawing/2014/main" id="{EE878BC2-3D18-7576-7758-09C68547AEE0}"/>
              </a:ext>
            </a:extLst>
          </p:cNvPr>
          <p:cNvSpPr>
            <a:spLocks noGrp="1"/>
          </p:cNvSpPr>
          <p:nvPr>
            <p:ph sz="half" idx="2"/>
          </p:nvPr>
        </p:nvSpPr>
        <p:spPr>
          <a:xfrm>
            <a:off x="5496464" y="1883133"/>
            <a:ext cx="5181600" cy="2927980"/>
          </a:xfrm>
        </p:spPr>
        <p:txBody>
          <a:bodyPr vert="horz" lIns="91440" tIns="45720" rIns="91440" bIns="45720" rtlCol="0" anchor="t">
            <a:normAutofit/>
          </a:bodyPr>
          <a:lstStyle/>
          <a:p>
            <a:r>
              <a:rPr lang="en-US" dirty="0"/>
              <a:t>Small databases that are shared by one or two users can be managed by text file or spread sheet </a:t>
            </a:r>
          </a:p>
        </p:txBody>
      </p:sp>
      <p:pic>
        <p:nvPicPr>
          <p:cNvPr id="7" name="Content Placeholder 6" descr="A blue background with yellow folders&#10;&#10;Description automatically generated">
            <a:extLst>
              <a:ext uri="{FF2B5EF4-FFF2-40B4-BE49-F238E27FC236}">
                <a16:creationId xmlns:a16="http://schemas.microsoft.com/office/drawing/2014/main" id="{16BC7D3A-B3A3-7B8C-9BA2-DC1F5C7BCB0A}"/>
              </a:ext>
            </a:extLst>
          </p:cNvPr>
          <p:cNvPicPr>
            <a:picLocks noGrp="1" noChangeAspect="1"/>
          </p:cNvPicPr>
          <p:nvPr>
            <p:ph sz="half" idx="1"/>
          </p:nvPr>
        </p:nvPicPr>
        <p:blipFill>
          <a:blip r:embed="rId2"/>
          <a:stretch>
            <a:fillRect/>
          </a:stretch>
        </p:blipFill>
        <p:spPr>
          <a:xfrm>
            <a:off x="1989197" y="2403251"/>
            <a:ext cx="2390775" cy="2362200"/>
          </a:xfrm>
        </p:spPr>
      </p:pic>
    </p:spTree>
    <p:extLst>
      <p:ext uri="{BB962C8B-B14F-4D97-AF65-F5344CB8AC3E}">
        <p14:creationId xmlns:p14="http://schemas.microsoft.com/office/powerpoint/2010/main" val="874563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C5C0E80-25F1-6A66-7F55-4CF16A457981}"/>
              </a:ext>
            </a:extLst>
          </p:cNvPr>
          <p:cNvSpPr>
            <a:spLocks noGrp="1"/>
          </p:cNvSpPr>
          <p:nvPr>
            <p:ph type="subTitle" idx="1"/>
          </p:nvPr>
        </p:nvSpPr>
        <p:spPr/>
        <p:txBody>
          <a:bodyPr vert="horz" lIns="91440" tIns="45720" rIns="91440" bIns="45720" rtlCol="0" anchor="t">
            <a:normAutofit/>
          </a:bodyPr>
          <a:lstStyle/>
          <a:p>
            <a:pPr marL="342900" indent="-342900" algn="l">
              <a:buFont typeface="Calibri" panose="020B0604020202020204" pitchFamily="34" charset="0"/>
              <a:buChar char="-"/>
            </a:pPr>
            <a:r>
              <a:rPr lang="en-US" dirty="0"/>
              <a:t>Open your VMware</a:t>
            </a:r>
            <a:endParaRPr lang="en-US"/>
          </a:p>
          <a:p>
            <a:pPr marL="342900" indent="-342900" algn="l">
              <a:buFont typeface="Calibri" panose="020B0604020202020204" pitchFamily="34" charset="0"/>
              <a:buChar char="-"/>
            </a:pPr>
            <a:r>
              <a:rPr lang="en-US" dirty="0"/>
              <a:t>Open </a:t>
            </a:r>
            <a:r>
              <a:rPr lang="en-US" dirty="0">
                <a:solidFill>
                  <a:schemeClr val="tx2">
                    <a:lumMod val="60000"/>
                    <a:lumOff val="40000"/>
                  </a:schemeClr>
                </a:solidFill>
                <a:ea typeface="+mn-lt"/>
                <a:cs typeface="+mn-lt"/>
              </a:rPr>
              <a:t>Module_1_S1 Materials Notebooks</a:t>
            </a:r>
            <a:r>
              <a:rPr lang="en-US" dirty="0">
                <a:ea typeface="+mn-lt"/>
                <a:cs typeface="+mn-lt"/>
              </a:rPr>
              <a:t> </a:t>
            </a:r>
            <a:r>
              <a:rPr lang="en-US" dirty="0"/>
              <a:t>in the Virtual Machine </a:t>
            </a:r>
            <a:r>
              <a:rPr lang="en-US" dirty="0" err="1"/>
              <a:t>Jupyter</a:t>
            </a:r>
            <a:r>
              <a:rPr lang="en-US" dirty="0"/>
              <a:t> notebook </a:t>
            </a:r>
          </a:p>
        </p:txBody>
      </p:sp>
      <p:sp>
        <p:nvSpPr>
          <p:cNvPr id="3" name="Title 2">
            <a:extLst>
              <a:ext uri="{FF2B5EF4-FFF2-40B4-BE49-F238E27FC236}">
                <a16:creationId xmlns:a16="http://schemas.microsoft.com/office/drawing/2014/main" id="{3AB97809-5CBC-4F9F-FB40-1FBFB34C222F}"/>
              </a:ext>
            </a:extLst>
          </p:cNvPr>
          <p:cNvSpPr>
            <a:spLocks noGrp="1"/>
          </p:cNvSpPr>
          <p:nvPr>
            <p:ph type="title"/>
          </p:nvPr>
        </p:nvSpPr>
        <p:spPr/>
        <p:txBody>
          <a:bodyPr/>
          <a:lstStyle/>
          <a:p>
            <a:r>
              <a:rPr lang="en-US" dirty="0">
                <a:cs typeface="Arial"/>
              </a:rPr>
              <a:t>Get ready for the lecture</a:t>
            </a:r>
            <a:endParaRPr lang="en-US" dirty="0"/>
          </a:p>
        </p:txBody>
      </p:sp>
    </p:spTree>
    <p:extLst>
      <p:ext uri="{BB962C8B-B14F-4D97-AF65-F5344CB8AC3E}">
        <p14:creationId xmlns:p14="http://schemas.microsoft.com/office/powerpoint/2010/main" val="32233051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34839-84F5-6C6B-B7DD-5000627DB66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58FF6BD-35C1-911E-8674-E448103A91F7}"/>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086359F0-01E8-61C8-14C9-31AB2E9ADB4D}"/>
              </a:ext>
            </a:extLst>
          </p:cNvPr>
          <p:cNvSpPr txBox="1"/>
          <p:nvPr/>
        </p:nvSpPr>
        <p:spPr>
          <a:xfrm>
            <a:off x="516081" y="396206"/>
            <a:ext cx="10671008" cy="6709529"/>
          </a:xfrm>
          <a:prstGeom prst="rect">
            <a:avLst/>
          </a:prstGeom>
          <a:noFill/>
        </p:spPr>
        <p:txBody>
          <a:bodyPr wrap="square" lIns="91440" tIns="45720" rIns="91440" bIns="45720" anchor="t">
            <a:spAutoFit/>
          </a:bodyPr>
          <a:lstStyle/>
          <a:p>
            <a:r>
              <a:rPr lang="en-US" sz="3600" dirty="0">
                <a:solidFill>
                  <a:schemeClr val="tx1">
                    <a:lumMod val="60000"/>
                    <a:lumOff val="40000"/>
                  </a:schemeClr>
                </a:solidFill>
              </a:rPr>
              <a:t>Requirements for large complex databases that's shared by many users: </a:t>
            </a:r>
          </a:p>
          <a:p>
            <a:pPr marL="342900" indent="-342900">
              <a:buFont typeface="Arial"/>
              <a:buChar char="•"/>
            </a:pPr>
            <a:endParaRPr lang="en-US" sz="2000" i="1" dirty="0">
              <a:solidFill>
                <a:srgbClr val="7030A0"/>
              </a:solidFill>
              <a:ea typeface="+mn-lt"/>
              <a:cs typeface="+mn-lt"/>
            </a:endParaRPr>
          </a:p>
          <a:p>
            <a:pPr marL="342900" indent="-342900">
              <a:buFont typeface="Arial"/>
              <a:buChar char="•"/>
            </a:pPr>
            <a:endParaRPr lang="en-US" sz="2000" i="1" dirty="0">
              <a:solidFill>
                <a:srgbClr val="7030A0"/>
              </a:solidFill>
              <a:ea typeface="+mn-lt"/>
              <a:cs typeface="+mn-lt"/>
            </a:endParaRPr>
          </a:p>
          <a:p>
            <a:pPr marL="342900" indent="-342900">
              <a:buFont typeface="Arial"/>
              <a:buChar char="•"/>
            </a:pPr>
            <a:r>
              <a:rPr lang="en-US" sz="2000" dirty="0">
                <a:solidFill>
                  <a:srgbClr val="7030A0"/>
                </a:solidFill>
                <a:ea typeface="+mn-lt"/>
                <a:cs typeface="+mn-lt"/>
              </a:rPr>
              <a:t>Performance</a:t>
            </a:r>
            <a:r>
              <a:rPr lang="en-US" sz="2000" dirty="0">
                <a:solidFill>
                  <a:srgbClr val="37474F"/>
                </a:solidFill>
                <a:ea typeface="+mn-lt"/>
                <a:cs typeface="+mn-lt"/>
              </a:rPr>
              <a:t>:</a:t>
            </a:r>
            <a:r>
              <a:rPr lang="en-US" sz="2000" i="1" dirty="0">
                <a:solidFill>
                  <a:srgbClr val="37474F"/>
                </a:solidFill>
                <a:ea typeface="+mn-lt"/>
                <a:cs typeface="+mn-lt"/>
              </a:rPr>
              <a:t> </a:t>
            </a:r>
            <a:endParaRPr lang="en-US" sz="2000" dirty="0">
              <a:solidFill>
                <a:schemeClr val="tx1">
                  <a:lumMod val="60000"/>
                  <a:lumOff val="40000"/>
                </a:schemeClr>
              </a:solidFill>
            </a:endParaRPr>
          </a:p>
          <a:p>
            <a:pPr marL="800100" lvl="1" indent="-342900">
              <a:buFont typeface="Courier New"/>
              <a:buChar char="o"/>
            </a:pPr>
            <a:r>
              <a:rPr lang="en-US" sz="2000" dirty="0">
                <a:solidFill>
                  <a:schemeClr val="tx1">
                    <a:lumMod val="60000"/>
                    <a:lumOff val="40000"/>
                  </a:schemeClr>
                </a:solidFill>
              </a:rPr>
              <a:t>When allot of people query database at the same time, response time slow down. </a:t>
            </a:r>
          </a:p>
          <a:p>
            <a:pPr marL="800100" lvl="1" indent="-342900">
              <a:buFont typeface="Courier New"/>
              <a:buChar char="o"/>
            </a:pPr>
            <a:r>
              <a:rPr lang="en-US" dirty="0">
                <a:solidFill>
                  <a:schemeClr val="tx1">
                    <a:lumMod val="60000"/>
                    <a:lumOff val="40000"/>
                  </a:schemeClr>
                </a:solidFill>
              </a:rPr>
              <a:t>Database system arrange data i</a:t>
            </a:r>
            <a:r>
              <a:rPr lang="en-US" sz="2000" dirty="0">
                <a:solidFill>
                  <a:schemeClr val="tx1">
                    <a:lumMod val="60000"/>
                    <a:lumOff val="40000"/>
                  </a:schemeClr>
                </a:solidFill>
              </a:rPr>
              <a:t>n a </a:t>
            </a:r>
            <a:r>
              <a:rPr lang="en-US" sz="2000" dirty="0">
                <a:solidFill>
                  <a:schemeClr val="accent6">
                    <a:lumMod val="50000"/>
                  </a:schemeClr>
                </a:solidFill>
              </a:rPr>
              <a:t>smart way</a:t>
            </a:r>
            <a:r>
              <a:rPr lang="en-US" sz="2000" dirty="0">
                <a:solidFill>
                  <a:schemeClr val="tx1">
                    <a:lumMod val="60000"/>
                    <a:lumOff val="40000"/>
                  </a:schemeClr>
                </a:solidFill>
              </a:rPr>
              <a:t> and handle queries in a </a:t>
            </a:r>
            <a:r>
              <a:rPr lang="en-US" sz="2000" dirty="0">
                <a:solidFill>
                  <a:schemeClr val="accent6">
                    <a:lumMod val="50000"/>
                  </a:schemeClr>
                </a:solidFill>
              </a:rPr>
              <a:t>quick and efficient </a:t>
            </a:r>
            <a:r>
              <a:rPr lang="en-US" sz="2000" dirty="0">
                <a:solidFill>
                  <a:schemeClr val="tx1">
                    <a:lumMod val="60000"/>
                    <a:lumOff val="40000"/>
                  </a:schemeClr>
                </a:solidFill>
              </a:rPr>
              <a:t>way.  </a:t>
            </a:r>
          </a:p>
          <a:p>
            <a:pPr marL="342900" indent="-342900">
              <a:buFont typeface="Arial"/>
              <a:buChar char="•"/>
            </a:pPr>
            <a:r>
              <a:rPr lang="en-US" sz="2000" dirty="0">
                <a:solidFill>
                  <a:srgbClr val="7030A0"/>
                </a:solidFill>
              </a:rPr>
              <a:t>Authorization</a:t>
            </a:r>
            <a:r>
              <a:rPr lang="en-US" sz="2000" dirty="0">
                <a:solidFill>
                  <a:schemeClr val="tx1">
                    <a:lumMod val="60000"/>
                    <a:lumOff val="40000"/>
                  </a:schemeClr>
                </a:solidFill>
              </a:rPr>
              <a:t>:</a:t>
            </a:r>
          </a:p>
          <a:p>
            <a:pPr marL="800100" lvl="1" indent="-342900">
              <a:buFont typeface="Courier New"/>
              <a:buChar char="o"/>
            </a:pPr>
            <a:r>
              <a:rPr lang="en-US" sz="2000" dirty="0">
                <a:solidFill>
                  <a:schemeClr val="tx1">
                    <a:lumMod val="60000"/>
                    <a:lumOff val="40000"/>
                  </a:schemeClr>
                </a:solidFill>
              </a:rPr>
              <a:t>Database system </a:t>
            </a:r>
            <a:r>
              <a:rPr lang="en-US" sz="2000" dirty="0">
                <a:solidFill>
                  <a:schemeClr val="accent6">
                    <a:lumMod val="50000"/>
                  </a:schemeClr>
                </a:solidFill>
              </a:rPr>
              <a:t>authorize individual users to access specific data</a:t>
            </a:r>
            <a:r>
              <a:rPr lang="en-US" sz="2000" dirty="0">
                <a:solidFill>
                  <a:schemeClr val="tx1">
                    <a:lumMod val="60000"/>
                    <a:lumOff val="40000"/>
                  </a:schemeClr>
                </a:solidFill>
              </a:rPr>
              <a:t>.</a:t>
            </a:r>
            <a:endParaRPr lang="en-US" dirty="0">
              <a:solidFill>
                <a:schemeClr val="tx1">
                  <a:lumMod val="60000"/>
                  <a:lumOff val="40000"/>
                </a:schemeClr>
              </a:solidFill>
            </a:endParaRPr>
          </a:p>
          <a:p>
            <a:pPr marL="342900" indent="-342900">
              <a:buFont typeface="Arial"/>
              <a:buChar char="•"/>
            </a:pPr>
            <a:r>
              <a:rPr lang="en-US" dirty="0">
                <a:solidFill>
                  <a:srgbClr val="7030A0"/>
                </a:solidFill>
              </a:rPr>
              <a:t>Security</a:t>
            </a:r>
            <a:r>
              <a:rPr lang="en-US" dirty="0">
                <a:solidFill>
                  <a:schemeClr val="tx1">
                    <a:lumMod val="60000"/>
                    <a:lumOff val="40000"/>
                  </a:schemeClr>
                </a:solidFill>
              </a:rPr>
              <a:t>:</a:t>
            </a:r>
          </a:p>
          <a:p>
            <a:pPr marL="800100" lvl="1" indent="-342900">
              <a:buFont typeface="Courier New"/>
              <a:buChar char="o"/>
            </a:pPr>
            <a:r>
              <a:rPr lang="en-US" dirty="0">
                <a:solidFill>
                  <a:schemeClr val="tx1">
                    <a:lumMod val="60000"/>
                    <a:lumOff val="40000"/>
                  </a:schemeClr>
                </a:solidFill>
              </a:rPr>
              <a:t>Database system ensure that </a:t>
            </a:r>
            <a:r>
              <a:rPr lang="en-US" dirty="0">
                <a:solidFill>
                  <a:schemeClr val="accent6">
                    <a:lumMod val="50000"/>
                  </a:schemeClr>
                </a:solidFill>
              </a:rPr>
              <a:t>only  users</a:t>
            </a:r>
            <a:r>
              <a:rPr lang="en-US" dirty="0">
                <a:solidFill>
                  <a:schemeClr val="tx1">
                    <a:lumMod val="60000"/>
                    <a:lumOff val="40000"/>
                  </a:schemeClr>
                </a:solidFill>
              </a:rPr>
              <a:t> can access permissible data</a:t>
            </a:r>
          </a:p>
          <a:p>
            <a:pPr marL="800100" lvl="1" indent="-342900">
              <a:buFont typeface="Courier New"/>
              <a:buChar char="o"/>
            </a:pPr>
            <a:r>
              <a:rPr lang="en-US" dirty="0">
                <a:solidFill>
                  <a:schemeClr val="tx1">
                    <a:lumMod val="60000"/>
                    <a:lumOff val="40000"/>
                  </a:schemeClr>
                </a:solidFill>
              </a:rPr>
              <a:t>Database system </a:t>
            </a:r>
            <a:r>
              <a:rPr lang="en-US" dirty="0">
                <a:solidFill>
                  <a:schemeClr val="accent6">
                    <a:lumMod val="50000"/>
                  </a:schemeClr>
                </a:solidFill>
              </a:rPr>
              <a:t>Protect </a:t>
            </a:r>
            <a:r>
              <a:rPr lang="en-US" dirty="0">
                <a:solidFill>
                  <a:schemeClr val="tx1">
                    <a:lumMod val="60000"/>
                    <a:lumOff val="40000"/>
                  </a:schemeClr>
                </a:solidFill>
              </a:rPr>
              <a:t>data against hackers</a:t>
            </a:r>
          </a:p>
          <a:p>
            <a:pPr marL="342900" indent="-342900">
              <a:buFont typeface="Arial"/>
              <a:buChar char="•"/>
            </a:pPr>
            <a:r>
              <a:rPr lang="en-US" dirty="0">
                <a:solidFill>
                  <a:srgbClr val="7030A0"/>
                </a:solidFill>
              </a:rPr>
              <a:t>Rules</a:t>
            </a:r>
            <a:r>
              <a:rPr lang="en-US" dirty="0">
                <a:solidFill>
                  <a:schemeClr val="tx1">
                    <a:lumMod val="60000"/>
                    <a:lumOff val="40000"/>
                  </a:schemeClr>
                </a:solidFill>
              </a:rPr>
              <a:t>:</a:t>
            </a:r>
          </a:p>
          <a:p>
            <a:pPr marL="800100" lvl="1" indent="-342900">
              <a:buFont typeface="Courier New"/>
              <a:buChar char="o"/>
            </a:pPr>
            <a:r>
              <a:rPr lang="en-US" dirty="0">
                <a:solidFill>
                  <a:schemeClr val="tx1">
                    <a:lumMod val="60000"/>
                    <a:lumOff val="40000"/>
                  </a:schemeClr>
                </a:solidFill>
              </a:rPr>
              <a:t>Database systems ensure that data is </a:t>
            </a:r>
            <a:r>
              <a:rPr lang="en-US" dirty="0">
                <a:solidFill>
                  <a:schemeClr val="accent6">
                    <a:lumMod val="50000"/>
                  </a:schemeClr>
                </a:solidFill>
              </a:rPr>
              <a:t>consistence</a:t>
            </a:r>
            <a:r>
              <a:rPr lang="en-US" dirty="0">
                <a:solidFill>
                  <a:schemeClr val="tx1">
                    <a:lumMod val="60000"/>
                    <a:lumOff val="40000"/>
                  </a:schemeClr>
                </a:solidFill>
              </a:rPr>
              <a:t> with structural and business rules </a:t>
            </a:r>
          </a:p>
          <a:p>
            <a:pPr marL="342900" indent="-342900">
              <a:buFont typeface="Arial"/>
              <a:buChar char="•"/>
            </a:pPr>
            <a:endParaRPr lang="en-US" dirty="0">
              <a:solidFill>
                <a:srgbClr val="858585"/>
              </a:solidFill>
            </a:endParaRPr>
          </a:p>
          <a:p>
            <a:pPr marL="342900" indent="-342900">
              <a:buFont typeface="Arial"/>
              <a:buChar char="•"/>
            </a:pPr>
            <a:r>
              <a:rPr lang="en-US" dirty="0">
                <a:solidFill>
                  <a:srgbClr val="7030A0"/>
                </a:solidFill>
              </a:rPr>
              <a:t>Recovery</a:t>
            </a:r>
            <a:r>
              <a:rPr lang="en-US" dirty="0">
                <a:solidFill>
                  <a:schemeClr val="tx1">
                    <a:lumMod val="60000"/>
                    <a:lumOff val="40000"/>
                  </a:schemeClr>
                </a:solidFill>
              </a:rPr>
              <a:t>:  </a:t>
            </a:r>
          </a:p>
          <a:p>
            <a:pPr marL="800100" lvl="1" indent="-342900">
              <a:buFont typeface="Courier New"/>
              <a:buChar char="o"/>
            </a:pPr>
            <a:r>
              <a:rPr lang="en-US" dirty="0">
                <a:solidFill>
                  <a:schemeClr val="tx1">
                    <a:lumMod val="60000"/>
                    <a:lumOff val="40000"/>
                  </a:schemeClr>
                </a:solidFill>
              </a:rPr>
              <a:t>Database system must </a:t>
            </a:r>
            <a:r>
              <a:rPr lang="en-US" dirty="0">
                <a:solidFill>
                  <a:schemeClr val="accent6">
                    <a:lumMod val="50000"/>
                  </a:schemeClr>
                </a:solidFill>
              </a:rPr>
              <a:t>recover</a:t>
            </a:r>
            <a:r>
              <a:rPr lang="en-US" dirty="0">
                <a:solidFill>
                  <a:schemeClr val="tx1">
                    <a:lumMod val="60000"/>
                    <a:lumOff val="40000"/>
                  </a:schemeClr>
                </a:solidFill>
              </a:rPr>
              <a:t> from failure </a:t>
            </a:r>
          </a:p>
          <a:p>
            <a:pPr marL="800100" lvl="1" indent="-342900">
              <a:buFont typeface="Courier New"/>
              <a:buChar char="o"/>
            </a:pPr>
            <a:endParaRPr lang="en-US" dirty="0">
              <a:solidFill>
                <a:schemeClr val="tx1">
                  <a:lumMod val="60000"/>
                  <a:lumOff val="40000"/>
                </a:schemeClr>
              </a:solidFill>
            </a:endParaRPr>
          </a:p>
          <a:p>
            <a:pPr marL="800100" lvl="1" indent="-342900">
              <a:buFont typeface="Courier New"/>
              <a:buChar char="o"/>
            </a:pPr>
            <a:endParaRPr lang="en-US" dirty="0">
              <a:solidFill>
                <a:schemeClr val="tx1">
                  <a:lumMod val="60000"/>
                  <a:lumOff val="40000"/>
                </a:schemeClr>
              </a:solidFill>
            </a:endParaRPr>
          </a:p>
          <a:p>
            <a:pPr marL="342900" indent="-342900">
              <a:buFont typeface="Arial"/>
              <a:buChar char="•"/>
            </a:pPr>
            <a:endParaRPr lang="en-US" dirty="0">
              <a:solidFill>
                <a:schemeClr val="tx1">
                  <a:lumMod val="60000"/>
                  <a:lumOff val="40000"/>
                </a:schemeClr>
              </a:solidFill>
            </a:endParaRPr>
          </a:p>
          <a:p>
            <a:pPr marL="342900" indent="-342900">
              <a:buFont typeface="Arial"/>
              <a:buChar char="•"/>
            </a:pPr>
            <a:endParaRPr lang="en-US" sz="2000" dirty="0">
              <a:solidFill>
                <a:schemeClr val="tx1">
                  <a:lumMod val="60000"/>
                  <a:lumOff val="40000"/>
                </a:schemeClr>
              </a:solidFill>
            </a:endParaRPr>
          </a:p>
        </p:txBody>
      </p:sp>
      <p:sp>
        <p:nvSpPr>
          <p:cNvPr id="5" name="TextBox 4">
            <a:extLst>
              <a:ext uri="{FF2B5EF4-FFF2-40B4-BE49-F238E27FC236}">
                <a16:creationId xmlns:a16="http://schemas.microsoft.com/office/drawing/2014/main" id="{D8D3B655-511A-3928-E734-23A3F9E76A39}"/>
              </a:ext>
            </a:extLst>
          </p:cNvPr>
          <p:cNvSpPr txBox="1"/>
          <p:nvPr/>
        </p:nvSpPr>
        <p:spPr>
          <a:xfrm>
            <a:off x="7452543" y="5858611"/>
            <a:ext cx="4698292" cy="954107"/>
          </a:xfrm>
          <a:prstGeom prst="rect">
            <a:avLst/>
          </a:prstGeom>
          <a:noFill/>
        </p:spPr>
        <p:txBody>
          <a:bodyPr wrap="square" lIns="91440" tIns="45720" rIns="91440" bIns="45720" rtlCol="0" anchor="t">
            <a:spAutoFit/>
          </a:bodyPr>
          <a:lstStyle/>
          <a:p>
            <a:r>
              <a:rPr lang="en-US" sz="2800" dirty="0">
                <a:solidFill>
                  <a:srgbClr val="C00000"/>
                </a:solidFill>
              </a:rPr>
              <a:t>File system is not designed for any of these demands </a:t>
            </a:r>
            <a:endParaRPr lang="en-US">
              <a:solidFill>
                <a:srgbClr val="C00000"/>
              </a:solidFill>
            </a:endParaRPr>
          </a:p>
        </p:txBody>
      </p:sp>
      <p:pic>
        <p:nvPicPr>
          <p:cNvPr id="6" name="Picture 5" descr="A computer with folders flying out of it&#10;&#10;Description automatically generated">
            <a:extLst>
              <a:ext uri="{FF2B5EF4-FFF2-40B4-BE49-F238E27FC236}">
                <a16:creationId xmlns:a16="http://schemas.microsoft.com/office/drawing/2014/main" id="{2F349BFB-B0BF-15A6-732A-D19DA9A82C7A}"/>
              </a:ext>
            </a:extLst>
          </p:cNvPr>
          <p:cNvPicPr>
            <a:picLocks noChangeAspect="1"/>
          </p:cNvPicPr>
          <p:nvPr/>
        </p:nvPicPr>
        <p:blipFill>
          <a:blip r:embed="rId2"/>
          <a:stretch>
            <a:fillRect/>
          </a:stretch>
        </p:blipFill>
        <p:spPr>
          <a:xfrm>
            <a:off x="6174241" y="5892573"/>
            <a:ext cx="1349376" cy="887640"/>
          </a:xfrm>
          <a:prstGeom prst="rect">
            <a:avLst/>
          </a:prstGeom>
        </p:spPr>
      </p:pic>
    </p:spTree>
    <p:extLst>
      <p:ext uri="{BB962C8B-B14F-4D97-AF65-F5344CB8AC3E}">
        <p14:creationId xmlns:p14="http://schemas.microsoft.com/office/powerpoint/2010/main" val="405023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3A397-64AF-45D3-BBB5-768C896DBCB3}"/>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082FCE90-E957-E257-FBA2-053E491E9CFE}"/>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525264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45258A7-CD41-21FF-A931-52A3808D1F03}"/>
              </a:ext>
            </a:extLst>
          </p:cNvPr>
          <p:cNvSpPr txBox="1"/>
          <p:nvPr/>
        </p:nvSpPr>
        <p:spPr>
          <a:xfrm>
            <a:off x="760496" y="511225"/>
            <a:ext cx="10671008" cy="6063198"/>
          </a:xfrm>
          <a:prstGeom prst="rect">
            <a:avLst/>
          </a:prstGeom>
          <a:noFill/>
        </p:spPr>
        <p:txBody>
          <a:bodyPr wrap="square" lIns="91440" tIns="45720" rIns="91440" bIns="45720" anchor="t">
            <a:spAutoFit/>
          </a:bodyPr>
          <a:lstStyle/>
          <a:p>
            <a:r>
              <a:rPr lang="en-US" sz="3600" dirty="0">
                <a:solidFill>
                  <a:schemeClr val="tx1">
                    <a:lumMod val="60000"/>
                    <a:lumOff val="40000"/>
                  </a:schemeClr>
                </a:solidFill>
              </a:rPr>
              <a:t>Transactions</a:t>
            </a:r>
          </a:p>
          <a:p>
            <a:endParaRPr lang="en-US" sz="2000" dirty="0">
              <a:solidFill>
                <a:schemeClr val="tx1">
                  <a:lumMod val="60000"/>
                  <a:lumOff val="40000"/>
                </a:schemeClr>
              </a:solidFill>
            </a:endParaRPr>
          </a:p>
          <a:p>
            <a:r>
              <a:rPr lang="en-US" sz="2400" dirty="0">
                <a:solidFill>
                  <a:schemeClr val="tx1">
                    <a:lumMod val="60000"/>
                    <a:lumOff val="40000"/>
                  </a:schemeClr>
                </a:solidFill>
              </a:rPr>
              <a:t>Transaction management is a particularly challenging requirement for database systems.</a:t>
            </a:r>
          </a:p>
          <a:p>
            <a:endParaRPr lang="en-US" sz="2400" dirty="0">
              <a:solidFill>
                <a:schemeClr val="tx1">
                  <a:lumMod val="60000"/>
                  <a:lumOff val="40000"/>
                </a:schemeClr>
              </a:solidFill>
            </a:endParaRPr>
          </a:p>
          <a:p>
            <a:r>
              <a:rPr lang="en-US" sz="2400" dirty="0">
                <a:solidFill>
                  <a:schemeClr val="tx1">
                    <a:lumMod val="60000"/>
                    <a:lumOff val="40000"/>
                  </a:schemeClr>
                </a:solidFill>
              </a:rPr>
              <a:t>A </a:t>
            </a:r>
            <a:r>
              <a:rPr lang="en-US" sz="2400" dirty="0">
                <a:solidFill>
                  <a:schemeClr val="tx2">
                    <a:lumMod val="40000"/>
                    <a:lumOff val="60000"/>
                  </a:schemeClr>
                </a:solidFill>
              </a:rPr>
              <a:t>transaction</a:t>
            </a:r>
            <a:r>
              <a:rPr lang="en-US" sz="2400" dirty="0">
                <a:solidFill>
                  <a:schemeClr val="tx1">
                    <a:lumMod val="60000"/>
                    <a:lumOff val="40000"/>
                  </a:schemeClr>
                </a:solidFill>
              </a:rPr>
              <a:t> is a group of queries that must be either completed or rejected as a whole. Execution of some, but not all, queries results in inconsistent or incorrect data. </a:t>
            </a:r>
          </a:p>
          <a:p>
            <a:endParaRPr lang="en-US" sz="2400" dirty="0">
              <a:solidFill>
                <a:schemeClr val="tx1">
                  <a:lumMod val="60000"/>
                  <a:lumOff val="40000"/>
                </a:schemeClr>
              </a:solidFill>
            </a:endParaRPr>
          </a:p>
          <a:p>
            <a:r>
              <a:rPr lang="en-US" sz="2400" dirty="0">
                <a:solidFill>
                  <a:schemeClr val="tx1">
                    <a:lumMod val="60000"/>
                    <a:lumOff val="40000"/>
                  </a:schemeClr>
                </a:solidFill>
              </a:rPr>
              <a:t>Ex: A debit-credit transaction transfers funds from one bank account to another. Th</a:t>
            </a:r>
            <a:r>
              <a:rPr lang="en-US" sz="2400" dirty="0">
                <a:solidFill>
                  <a:srgbClr val="2B2B2B"/>
                </a:solidFill>
              </a:rPr>
              <a:t>e</a:t>
            </a:r>
            <a:r>
              <a:rPr lang="en-US" sz="2400" dirty="0">
                <a:solidFill>
                  <a:schemeClr val="tx1">
                    <a:lumMod val="60000"/>
                    <a:lumOff val="40000"/>
                  </a:schemeClr>
                </a:solidFill>
              </a:rPr>
              <a:t> </a:t>
            </a:r>
            <a:r>
              <a:rPr lang="en-US" sz="2400" dirty="0">
                <a:solidFill>
                  <a:schemeClr val="accent6">
                    <a:lumMod val="50000"/>
                  </a:schemeClr>
                </a:solidFill>
              </a:rPr>
              <a:t>first query removes $100 </a:t>
            </a:r>
            <a:r>
              <a:rPr lang="en-US" sz="2400" dirty="0">
                <a:solidFill>
                  <a:schemeClr val="tx1">
                    <a:lumMod val="60000"/>
                    <a:lumOff val="40000"/>
                  </a:schemeClr>
                </a:solidFill>
              </a:rPr>
              <a:t>from one account and the </a:t>
            </a:r>
            <a:r>
              <a:rPr lang="en-US" sz="2400" dirty="0">
                <a:solidFill>
                  <a:schemeClr val="accent6">
                    <a:lumMod val="50000"/>
                  </a:schemeClr>
                </a:solidFill>
              </a:rPr>
              <a:t>second query deposits $100 </a:t>
            </a:r>
            <a:r>
              <a:rPr lang="en-US" sz="2400" dirty="0">
                <a:solidFill>
                  <a:schemeClr val="tx1">
                    <a:lumMod val="60000"/>
                    <a:lumOff val="40000"/>
                  </a:schemeClr>
                </a:solidFill>
              </a:rPr>
              <a:t>in another account. </a:t>
            </a:r>
          </a:p>
          <a:p>
            <a:endParaRPr lang="en-US" sz="2400" dirty="0">
              <a:solidFill>
                <a:schemeClr val="tx1">
                  <a:lumMod val="60000"/>
                  <a:lumOff val="40000"/>
                </a:schemeClr>
              </a:solidFill>
            </a:endParaRPr>
          </a:p>
          <a:p>
            <a:r>
              <a:rPr lang="en-US" sz="2400" dirty="0">
                <a:solidFill>
                  <a:schemeClr val="accent6">
                    <a:lumMod val="50000"/>
                  </a:schemeClr>
                </a:solidFill>
              </a:rPr>
              <a:t>If the first query succeeds but the second fails, $100 is mysteriously lost. </a:t>
            </a:r>
            <a:r>
              <a:rPr lang="en-US" sz="2400" dirty="0">
                <a:solidFill>
                  <a:schemeClr val="tx1">
                    <a:lumMod val="60000"/>
                    <a:lumOff val="40000"/>
                  </a:schemeClr>
                </a:solidFill>
              </a:rPr>
              <a:t>The transaction must process either both queries or neither query.</a:t>
            </a:r>
          </a:p>
          <a:p>
            <a:endParaRPr lang="en-US" sz="2000" dirty="0">
              <a:solidFill>
                <a:schemeClr val="tx1">
                  <a:lumMod val="60000"/>
                  <a:lumOff val="40000"/>
                </a:schemeClr>
              </a:solidFill>
            </a:endParaRPr>
          </a:p>
        </p:txBody>
      </p:sp>
    </p:spTree>
    <p:extLst>
      <p:ext uri="{BB962C8B-B14F-4D97-AF65-F5344CB8AC3E}">
        <p14:creationId xmlns:p14="http://schemas.microsoft.com/office/powerpoint/2010/main" val="40748416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45258A7-CD41-21FF-A931-52A3808D1F03}"/>
              </a:ext>
            </a:extLst>
          </p:cNvPr>
          <p:cNvSpPr txBox="1"/>
          <p:nvPr/>
        </p:nvSpPr>
        <p:spPr>
          <a:xfrm>
            <a:off x="760496" y="511225"/>
            <a:ext cx="10671008" cy="6001643"/>
          </a:xfrm>
          <a:prstGeom prst="rect">
            <a:avLst/>
          </a:prstGeom>
          <a:noFill/>
        </p:spPr>
        <p:txBody>
          <a:bodyPr wrap="square">
            <a:spAutoFit/>
          </a:bodyPr>
          <a:lstStyle/>
          <a:p>
            <a:r>
              <a:rPr lang="en-US" sz="2400" dirty="0">
                <a:solidFill>
                  <a:schemeClr val="tx1">
                    <a:lumMod val="60000"/>
                    <a:lumOff val="40000"/>
                  </a:schemeClr>
                </a:solidFill>
              </a:rPr>
              <a:t>When </a:t>
            </a:r>
            <a:r>
              <a:rPr lang="en-US" sz="2400" u="sng" dirty="0">
                <a:solidFill>
                  <a:schemeClr val="tx1">
                    <a:lumMod val="60000"/>
                    <a:lumOff val="40000"/>
                  </a:schemeClr>
                </a:solidFill>
              </a:rPr>
              <a:t>processing transactions, database systems must</a:t>
            </a:r>
            <a:r>
              <a:rPr lang="en-US" sz="2400" dirty="0">
                <a:solidFill>
                  <a:schemeClr val="tx1">
                    <a:lumMod val="60000"/>
                    <a:lumOff val="40000"/>
                  </a:schemeClr>
                </a:solidFill>
              </a:rPr>
              <a:t>:</a:t>
            </a:r>
          </a:p>
          <a:p>
            <a:endParaRPr lang="en-US" sz="2400" dirty="0">
              <a:solidFill>
                <a:schemeClr val="tx1">
                  <a:lumMod val="60000"/>
                  <a:lumOff val="40000"/>
                </a:schemeClr>
              </a:solidFill>
            </a:endParaRPr>
          </a:p>
          <a:p>
            <a:r>
              <a:rPr lang="en-US" sz="2400" b="1" dirty="0">
                <a:solidFill>
                  <a:schemeClr val="tx2">
                    <a:lumMod val="40000"/>
                    <a:lumOff val="60000"/>
                  </a:schemeClr>
                </a:solidFill>
              </a:rPr>
              <a:t>Ensure transactions are processed completely or not at all</a:t>
            </a:r>
            <a:r>
              <a:rPr lang="en-US" sz="2400" dirty="0">
                <a:solidFill>
                  <a:schemeClr val="tx1">
                    <a:lumMod val="60000"/>
                    <a:lumOff val="40000"/>
                  </a:schemeClr>
                </a:solidFill>
              </a:rPr>
              <a:t>. A computer or application might fail while processing a transaction. When failing to process a transaction, the database system must reverse partial results and restore the database to the values prior to the transaction.</a:t>
            </a:r>
          </a:p>
          <a:p>
            <a:endParaRPr lang="en-US" sz="2400" dirty="0">
              <a:solidFill>
                <a:schemeClr val="tx1">
                  <a:lumMod val="60000"/>
                  <a:lumOff val="40000"/>
                </a:schemeClr>
              </a:solidFill>
            </a:endParaRPr>
          </a:p>
          <a:p>
            <a:r>
              <a:rPr lang="en-US" sz="2400" b="1" dirty="0">
                <a:solidFill>
                  <a:schemeClr val="tx2">
                    <a:lumMod val="40000"/>
                    <a:lumOff val="60000"/>
                  </a:schemeClr>
                </a:solidFill>
              </a:rPr>
              <a:t>Prevent conflicts between concurrent transactions</a:t>
            </a:r>
            <a:r>
              <a:rPr lang="en-US" sz="2400" dirty="0">
                <a:solidFill>
                  <a:schemeClr val="tx1">
                    <a:lumMod val="60000"/>
                    <a:lumOff val="40000"/>
                  </a:schemeClr>
                </a:solidFill>
              </a:rPr>
              <a:t>. When multiple transactions access the same data at the same time, a conflict may occur. Ex: Sam selects a seat on a flight. Maria purchases the same seat in a separate transaction before Sam completes his transaction. When Sam clicks the 'purchase' button, his seat is suddenly unavailable.</a:t>
            </a:r>
          </a:p>
          <a:p>
            <a:endParaRPr lang="en-US" sz="2400" dirty="0">
              <a:solidFill>
                <a:schemeClr val="tx1">
                  <a:lumMod val="60000"/>
                  <a:lumOff val="40000"/>
                </a:schemeClr>
              </a:solidFill>
            </a:endParaRPr>
          </a:p>
          <a:p>
            <a:r>
              <a:rPr lang="en-US" sz="2400" b="1" dirty="0">
                <a:solidFill>
                  <a:schemeClr val="tx2">
                    <a:lumMod val="40000"/>
                    <a:lumOff val="60000"/>
                  </a:schemeClr>
                </a:solidFill>
              </a:rPr>
              <a:t>Ensure transaction results are never lost</a:t>
            </a:r>
            <a:r>
              <a:rPr lang="en-US" sz="2400" dirty="0">
                <a:solidFill>
                  <a:schemeClr val="tx1">
                    <a:lumMod val="60000"/>
                    <a:lumOff val="40000"/>
                  </a:schemeClr>
                </a:solidFill>
              </a:rPr>
              <a:t>. Once a transaction completes, transaction results must always be </a:t>
            </a:r>
            <a:r>
              <a:rPr lang="en-US" sz="2400" u="sng" dirty="0">
                <a:solidFill>
                  <a:schemeClr val="tx1">
                    <a:lumMod val="60000"/>
                    <a:lumOff val="40000"/>
                  </a:schemeClr>
                </a:solidFill>
              </a:rPr>
              <a:t>saved on storage media</a:t>
            </a:r>
            <a:r>
              <a:rPr lang="en-US" sz="2400" dirty="0">
                <a:solidFill>
                  <a:schemeClr val="tx1">
                    <a:lumMod val="60000"/>
                    <a:lumOff val="40000"/>
                  </a:schemeClr>
                </a:solidFill>
              </a:rPr>
              <a:t>, regardless of application or computer failures.</a:t>
            </a:r>
          </a:p>
        </p:txBody>
      </p:sp>
    </p:spTree>
    <p:extLst>
      <p:ext uri="{BB962C8B-B14F-4D97-AF65-F5344CB8AC3E}">
        <p14:creationId xmlns:p14="http://schemas.microsoft.com/office/powerpoint/2010/main" val="22842878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5DC99-747E-3E96-3981-311F508C7617}"/>
            </a:ext>
          </a:extLst>
        </p:cNvPr>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2C5CF181-C3D2-2FFC-0851-91BDDF210D25}"/>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11810172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45258A7-CD41-21FF-A931-52A3808D1F03}"/>
              </a:ext>
            </a:extLst>
          </p:cNvPr>
          <p:cNvSpPr txBox="1"/>
          <p:nvPr/>
        </p:nvSpPr>
        <p:spPr>
          <a:xfrm>
            <a:off x="808622" y="703730"/>
            <a:ext cx="10886072" cy="2492990"/>
          </a:xfrm>
          <a:prstGeom prst="rect">
            <a:avLst/>
          </a:prstGeom>
          <a:noFill/>
        </p:spPr>
        <p:txBody>
          <a:bodyPr wrap="square">
            <a:spAutoFit/>
          </a:bodyPr>
          <a:lstStyle/>
          <a:p>
            <a:r>
              <a:rPr lang="en-US" sz="3600" dirty="0">
                <a:solidFill>
                  <a:schemeClr val="tx1">
                    <a:lumMod val="60000"/>
                    <a:lumOff val="40000"/>
                  </a:schemeClr>
                </a:solidFill>
              </a:rPr>
              <a:t>Architecture</a:t>
            </a:r>
          </a:p>
          <a:p>
            <a:endParaRPr lang="en-US" sz="2400" dirty="0">
              <a:solidFill>
                <a:schemeClr val="tx1">
                  <a:lumMod val="60000"/>
                  <a:lumOff val="40000"/>
                </a:schemeClr>
              </a:solidFill>
            </a:endParaRPr>
          </a:p>
          <a:p>
            <a:r>
              <a:rPr lang="en-US" sz="2400" dirty="0">
                <a:solidFill>
                  <a:schemeClr val="tx1">
                    <a:lumMod val="60000"/>
                    <a:lumOff val="40000"/>
                  </a:schemeClr>
                </a:solidFill>
              </a:rPr>
              <a:t>The </a:t>
            </a:r>
            <a:r>
              <a:rPr lang="en-US" sz="2400" dirty="0">
                <a:solidFill>
                  <a:schemeClr val="tx2">
                    <a:lumMod val="40000"/>
                    <a:lumOff val="60000"/>
                  </a:schemeClr>
                </a:solidFill>
              </a:rPr>
              <a:t>architecture</a:t>
            </a:r>
            <a:r>
              <a:rPr lang="en-US" sz="2400" dirty="0">
                <a:solidFill>
                  <a:schemeClr val="tx1">
                    <a:lumMod val="60000"/>
                    <a:lumOff val="40000"/>
                  </a:schemeClr>
                </a:solidFill>
              </a:rPr>
              <a:t> of a database system </a:t>
            </a:r>
            <a:r>
              <a:rPr lang="en-US" sz="2400" dirty="0">
                <a:solidFill>
                  <a:schemeClr val="accent6">
                    <a:lumMod val="50000"/>
                  </a:schemeClr>
                </a:solidFill>
              </a:rPr>
              <a:t>describes the internal components and the relationships between components</a:t>
            </a:r>
            <a:r>
              <a:rPr lang="en-US" sz="2400" dirty="0">
                <a:solidFill>
                  <a:schemeClr val="tx1">
                    <a:lumMod val="60000"/>
                    <a:lumOff val="40000"/>
                  </a:schemeClr>
                </a:solidFill>
              </a:rPr>
              <a:t>. At a high level, the components of most database systems are similar:</a:t>
            </a:r>
          </a:p>
          <a:p>
            <a:endParaRPr lang="en-US" sz="2400" dirty="0">
              <a:solidFill>
                <a:schemeClr val="tx1">
                  <a:lumMod val="60000"/>
                  <a:lumOff val="40000"/>
                </a:schemeClr>
              </a:solidFill>
            </a:endParaRPr>
          </a:p>
        </p:txBody>
      </p:sp>
      <p:pic>
        <p:nvPicPr>
          <p:cNvPr id="3" name="Picture 2">
            <a:extLst>
              <a:ext uri="{FF2B5EF4-FFF2-40B4-BE49-F238E27FC236}">
                <a16:creationId xmlns:a16="http://schemas.microsoft.com/office/drawing/2014/main" id="{4C56A202-A9CA-5284-8E53-0E87CDD866AD}"/>
              </a:ext>
            </a:extLst>
          </p:cNvPr>
          <p:cNvPicPr>
            <a:picLocks noChangeAspect="1"/>
          </p:cNvPicPr>
          <p:nvPr/>
        </p:nvPicPr>
        <p:blipFill>
          <a:blip r:embed="rId2"/>
          <a:stretch>
            <a:fillRect/>
          </a:stretch>
        </p:blipFill>
        <p:spPr>
          <a:xfrm>
            <a:off x="4566104" y="3865563"/>
            <a:ext cx="4166507" cy="1984373"/>
          </a:xfrm>
          <a:prstGeom prst="rect">
            <a:avLst/>
          </a:prstGeom>
        </p:spPr>
      </p:pic>
    </p:spTree>
    <p:extLst>
      <p:ext uri="{BB962C8B-B14F-4D97-AF65-F5344CB8AC3E}">
        <p14:creationId xmlns:p14="http://schemas.microsoft.com/office/powerpoint/2010/main" val="4263945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8CDCE-BBD2-7848-4BB7-1E67F55CC62A}"/>
              </a:ext>
            </a:extLst>
          </p:cNvPr>
          <p:cNvSpPr>
            <a:spLocks noGrp="1"/>
          </p:cNvSpPr>
          <p:nvPr>
            <p:ph type="title"/>
          </p:nvPr>
        </p:nvSpPr>
        <p:spPr>
          <a:xfrm>
            <a:off x="575129" y="292554"/>
            <a:ext cx="10515600" cy="717778"/>
          </a:xfrm>
        </p:spPr>
        <p:txBody>
          <a:bodyPr/>
          <a:lstStyle/>
          <a:p>
            <a:r>
              <a:rPr lang="en-US" sz="3600" dirty="0">
                <a:solidFill>
                  <a:schemeClr val="tx1">
                    <a:lumMod val="60000"/>
                    <a:lumOff val="40000"/>
                  </a:schemeClr>
                </a:solidFill>
                <a:ea typeface="+mj-lt"/>
                <a:cs typeface="+mj-lt"/>
              </a:rPr>
              <a:t>Architecture</a:t>
            </a:r>
            <a:endParaRPr lang="en-US" sz="3600" dirty="0">
              <a:solidFill>
                <a:srgbClr val="858585"/>
              </a:solidFill>
              <a:ea typeface="+mj-lt"/>
              <a:cs typeface="+mj-lt"/>
            </a:endParaRPr>
          </a:p>
          <a:p>
            <a:endParaRPr lang="en-US" dirty="0">
              <a:cs typeface="Arial"/>
            </a:endParaRPr>
          </a:p>
        </p:txBody>
      </p:sp>
      <p:sp>
        <p:nvSpPr>
          <p:cNvPr id="3" name="Content Placeholder 2">
            <a:extLst>
              <a:ext uri="{FF2B5EF4-FFF2-40B4-BE49-F238E27FC236}">
                <a16:creationId xmlns:a16="http://schemas.microsoft.com/office/drawing/2014/main" id="{89BC8AD9-C5F3-4291-6A5F-8A45F3EA60ED}"/>
              </a:ext>
            </a:extLst>
          </p:cNvPr>
          <p:cNvSpPr>
            <a:spLocks noGrp="1"/>
          </p:cNvSpPr>
          <p:nvPr>
            <p:ph idx="1"/>
          </p:nvPr>
        </p:nvSpPr>
        <p:spPr>
          <a:xfrm>
            <a:off x="838200" y="1235983"/>
            <a:ext cx="10515600" cy="5276622"/>
          </a:xfrm>
        </p:spPr>
        <p:txBody>
          <a:bodyPr vert="horz" lIns="91440" tIns="45720" rIns="91440" bIns="45720" rtlCol="0" anchor="t">
            <a:normAutofit fontScale="92500" lnSpcReduction="10000"/>
          </a:bodyPr>
          <a:lstStyle/>
          <a:p>
            <a:pPr marL="0" indent="0">
              <a:lnSpc>
                <a:spcPct val="100000"/>
              </a:lnSpc>
              <a:spcBef>
                <a:spcPts val="0"/>
              </a:spcBef>
              <a:buNone/>
            </a:pPr>
            <a:r>
              <a:rPr lang="en-US" sz="1800" dirty="0">
                <a:solidFill>
                  <a:schemeClr val="tx1">
                    <a:lumMod val="60000"/>
                    <a:lumOff val="40000"/>
                  </a:schemeClr>
                </a:solidFill>
                <a:latin typeface="Segoe UI"/>
                <a:cs typeface="Segoe UI"/>
              </a:rPr>
              <a:t>The </a:t>
            </a:r>
            <a:r>
              <a:rPr lang="en-US" sz="1800" dirty="0">
                <a:solidFill>
                  <a:schemeClr val="tx2">
                    <a:lumMod val="40000"/>
                    <a:lumOff val="60000"/>
                  </a:schemeClr>
                </a:solidFill>
                <a:latin typeface="Segoe UI"/>
                <a:cs typeface="Segoe UI"/>
              </a:rPr>
              <a:t>query processor:</a:t>
            </a:r>
            <a:r>
              <a:rPr lang="en-US" sz="1800" dirty="0">
                <a:solidFill>
                  <a:schemeClr val="tx1">
                    <a:lumMod val="60000"/>
                    <a:lumOff val="40000"/>
                  </a:schemeClr>
                </a:solidFill>
                <a:latin typeface="Segoe UI"/>
                <a:cs typeface="Segoe UI"/>
              </a:rPr>
              <a:t> </a:t>
            </a:r>
          </a:p>
          <a:p>
            <a:pPr marL="742950" lvl="1" indent="-285750">
              <a:lnSpc>
                <a:spcPct val="100000"/>
              </a:lnSpc>
              <a:spcBef>
                <a:spcPts val="0"/>
              </a:spcBef>
              <a:buFont typeface="Arial,Sans-Serif"/>
              <a:buChar char="•"/>
            </a:pPr>
            <a:r>
              <a:rPr lang="en-US" sz="1800" dirty="0">
                <a:solidFill>
                  <a:schemeClr val="tx1">
                    <a:lumMod val="60000"/>
                    <a:lumOff val="40000"/>
                  </a:schemeClr>
                </a:solidFill>
                <a:latin typeface="Arial"/>
                <a:cs typeface="Arial"/>
              </a:rPr>
              <a:t>interprets queries.</a:t>
            </a:r>
          </a:p>
          <a:p>
            <a:pPr marL="742950" lvl="1" indent="-285750">
              <a:lnSpc>
                <a:spcPct val="100000"/>
              </a:lnSpc>
              <a:spcBef>
                <a:spcPts val="0"/>
              </a:spcBef>
              <a:buFont typeface="Arial,Sans-Serif"/>
              <a:buChar char="•"/>
            </a:pPr>
            <a:r>
              <a:rPr lang="en-US" sz="1800">
                <a:solidFill>
                  <a:schemeClr val="tx1">
                    <a:lumMod val="60000"/>
                    <a:lumOff val="40000"/>
                  </a:schemeClr>
                </a:solidFill>
                <a:latin typeface="Arial"/>
                <a:cs typeface="Arial"/>
              </a:rPr>
              <a:t>creates a plan to modify the database or retrieve </a:t>
            </a:r>
            <a:r>
              <a:rPr lang="en-US" sz="1800" dirty="0">
                <a:solidFill>
                  <a:schemeClr val="tx1">
                    <a:lumMod val="60000"/>
                    <a:lumOff val="40000"/>
                  </a:schemeClr>
                </a:solidFill>
                <a:latin typeface="Arial"/>
                <a:cs typeface="Arial"/>
              </a:rPr>
              <a:t>data</a:t>
            </a:r>
          </a:p>
          <a:p>
            <a:pPr marL="742950" lvl="1" indent="-285750">
              <a:lnSpc>
                <a:spcPct val="100000"/>
              </a:lnSpc>
              <a:spcBef>
                <a:spcPts val="0"/>
              </a:spcBef>
              <a:buFont typeface="Arial,Sans-Serif"/>
              <a:buChar char="•"/>
            </a:pPr>
            <a:r>
              <a:rPr lang="en-US" sz="1800" dirty="0">
                <a:solidFill>
                  <a:schemeClr val="tx1">
                    <a:lumMod val="60000"/>
                    <a:lumOff val="40000"/>
                  </a:schemeClr>
                </a:solidFill>
                <a:latin typeface="Arial"/>
                <a:cs typeface="Arial"/>
              </a:rPr>
              <a:t>returns query results to the application. </a:t>
            </a:r>
          </a:p>
          <a:p>
            <a:pPr marL="742950" lvl="1" indent="-285750">
              <a:lnSpc>
                <a:spcPct val="100000"/>
              </a:lnSpc>
              <a:spcBef>
                <a:spcPts val="0"/>
              </a:spcBef>
              <a:buFont typeface="Arial,Sans-Serif"/>
              <a:buChar char="•"/>
            </a:pPr>
            <a:r>
              <a:rPr lang="en-US" sz="1800" dirty="0">
                <a:solidFill>
                  <a:schemeClr val="tx1">
                    <a:lumMod val="60000"/>
                    <a:lumOff val="40000"/>
                  </a:schemeClr>
                </a:solidFill>
                <a:latin typeface="Arial"/>
                <a:cs typeface="Arial"/>
              </a:rPr>
              <a:t>performs query optimization to ensure the most efficient instructions are executed on the data.</a:t>
            </a:r>
          </a:p>
          <a:p>
            <a:pPr marL="0" indent="0">
              <a:lnSpc>
                <a:spcPct val="100000"/>
              </a:lnSpc>
              <a:spcBef>
                <a:spcPts val="0"/>
              </a:spcBef>
              <a:buNone/>
            </a:pPr>
            <a:endParaRPr lang="en-US" sz="1800" dirty="0">
              <a:solidFill>
                <a:schemeClr val="tx1">
                  <a:lumMod val="60000"/>
                  <a:lumOff val="40000"/>
                </a:schemeClr>
              </a:solidFill>
              <a:latin typeface="Segoe UI"/>
              <a:cs typeface="Segoe UI"/>
            </a:endParaRPr>
          </a:p>
          <a:p>
            <a:pPr marL="0" indent="0">
              <a:lnSpc>
                <a:spcPct val="100000"/>
              </a:lnSpc>
              <a:spcBef>
                <a:spcPts val="0"/>
              </a:spcBef>
              <a:buNone/>
            </a:pPr>
            <a:r>
              <a:rPr lang="en-US" sz="1800" dirty="0">
                <a:solidFill>
                  <a:schemeClr val="tx1">
                    <a:lumMod val="60000"/>
                    <a:lumOff val="40000"/>
                  </a:schemeClr>
                </a:solidFill>
                <a:latin typeface="Segoe UI"/>
                <a:cs typeface="Segoe UI"/>
              </a:rPr>
              <a:t>The </a:t>
            </a:r>
            <a:r>
              <a:rPr lang="en-US" sz="1800" dirty="0">
                <a:solidFill>
                  <a:schemeClr val="tx2">
                    <a:lumMod val="40000"/>
                    <a:lumOff val="60000"/>
                  </a:schemeClr>
                </a:solidFill>
                <a:latin typeface="Segoe UI"/>
                <a:cs typeface="Segoe UI"/>
              </a:rPr>
              <a:t>storage manager:</a:t>
            </a:r>
            <a:endParaRPr lang="en-US" dirty="0">
              <a:solidFill>
                <a:schemeClr val="tx2">
                  <a:lumMod val="40000"/>
                  <a:lumOff val="60000"/>
                </a:schemeClr>
              </a:solidFill>
            </a:endParaRPr>
          </a:p>
          <a:p>
            <a:pPr lvl="1">
              <a:lnSpc>
                <a:spcPct val="100000"/>
              </a:lnSpc>
              <a:spcBef>
                <a:spcPts val="0"/>
              </a:spcBef>
              <a:buFont typeface="Courier New" panose="020B0604020202020204" pitchFamily="34" charset="0"/>
              <a:buChar char="o"/>
            </a:pPr>
            <a:r>
              <a:rPr lang="en-US" sz="1400" dirty="0">
                <a:solidFill>
                  <a:schemeClr val="tx1">
                    <a:lumMod val="60000"/>
                    <a:lumOff val="40000"/>
                  </a:schemeClr>
                </a:solidFill>
                <a:latin typeface="Segoe UI"/>
                <a:cs typeface="Segoe UI"/>
              </a:rPr>
              <a:t> translates the query processor instructions into low-level file-system commands that modify or retrieve data. </a:t>
            </a:r>
            <a:endParaRPr lang="en-US">
              <a:solidFill>
                <a:schemeClr val="tx1">
                  <a:lumMod val="60000"/>
                  <a:lumOff val="40000"/>
                </a:schemeClr>
              </a:solidFill>
              <a:latin typeface="Araial"/>
              <a:cs typeface="Segoe UI"/>
            </a:endParaRPr>
          </a:p>
          <a:p>
            <a:pPr lvl="1">
              <a:lnSpc>
                <a:spcPct val="100000"/>
              </a:lnSpc>
              <a:spcBef>
                <a:spcPts val="0"/>
              </a:spcBef>
              <a:buFont typeface="Courier New" panose="020B0604020202020204" pitchFamily="34" charset="0"/>
              <a:buChar char="o"/>
            </a:pPr>
            <a:r>
              <a:rPr lang="en-US" sz="1400" dirty="0">
                <a:solidFill>
                  <a:schemeClr val="tx1">
                    <a:lumMod val="60000"/>
                    <a:lumOff val="40000"/>
                  </a:schemeClr>
                </a:solidFill>
                <a:latin typeface="Segoe UI"/>
                <a:cs typeface="Segoe UI"/>
              </a:rPr>
              <a:t>Database sizes range from megabytes to many terabytes, so the storage manager uses indexes to quickly locate data.</a:t>
            </a:r>
            <a:endParaRPr lang="en-US">
              <a:solidFill>
                <a:schemeClr val="tx1">
                  <a:lumMod val="60000"/>
                  <a:lumOff val="40000"/>
                </a:schemeClr>
              </a:solidFill>
            </a:endParaRPr>
          </a:p>
          <a:p>
            <a:pPr marL="0" indent="0">
              <a:lnSpc>
                <a:spcPct val="100000"/>
              </a:lnSpc>
              <a:spcBef>
                <a:spcPts val="0"/>
              </a:spcBef>
              <a:buNone/>
            </a:pPr>
            <a:endParaRPr lang="en-US" sz="1800" dirty="0">
              <a:solidFill>
                <a:srgbClr val="858585"/>
              </a:solidFill>
              <a:latin typeface="Segoe UI"/>
              <a:cs typeface="Segoe UI"/>
            </a:endParaRPr>
          </a:p>
          <a:p>
            <a:pPr marL="0" indent="0">
              <a:lnSpc>
                <a:spcPct val="100000"/>
              </a:lnSpc>
              <a:spcBef>
                <a:spcPts val="0"/>
              </a:spcBef>
              <a:buNone/>
            </a:pPr>
            <a:r>
              <a:rPr lang="en-US" sz="1800" dirty="0">
                <a:solidFill>
                  <a:schemeClr val="tx1">
                    <a:lumMod val="60000"/>
                    <a:lumOff val="40000"/>
                  </a:schemeClr>
                </a:solidFill>
                <a:latin typeface="Segoe UI"/>
                <a:cs typeface="Segoe UI"/>
              </a:rPr>
              <a:t>The </a:t>
            </a:r>
            <a:r>
              <a:rPr lang="en-US" sz="1800" dirty="0">
                <a:solidFill>
                  <a:schemeClr val="tx2">
                    <a:lumMod val="40000"/>
                    <a:lumOff val="60000"/>
                  </a:schemeClr>
                </a:solidFill>
                <a:latin typeface="Segoe UI"/>
                <a:cs typeface="Segoe UI"/>
              </a:rPr>
              <a:t>transaction manager: </a:t>
            </a:r>
          </a:p>
          <a:p>
            <a:pPr lvl="1">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ensures transactions are properly executed. </a:t>
            </a:r>
            <a:endParaRPr lang="en-US">
              <a:solidFill>
                <a:schemeClr val="tx1">
                  <a:lumMod val="60000"/>
                  <a:lumOff val="40000"/>
                </a:schemeClr>
              </a:solidFill>
              <a:latin typeface="Araial"/>
              <a:cs typeface="Segoe UI"/>
            </a:endParaRPr>
          </a:p>
          <a:p>
            <a:pPr lvl="1">
              <a:lnSpc>
                <a:spcPct val="100000"/>
              </a:lnSpc>
              <a:spcBef>
                <a:spcPts val="0"/>
              </a:spcBef>
              <a:buFont typeface="Courier New" panose="020B0604020202020204" pitchFamily="34" charset="0"/>
              <a:buChar char="o"/>
            </a:pPr>
            <a:r>
              <a:rPr lang="en-US" sz="1400" dirty="0">
                <a:solidFill>
                  <a:schemeClr val="tx1">
                    <a:lumMod val="60000"/>
                    <a:lumOff val="40000"/>
                  </a:schemeClr>
                </a:solidFill>
                <a:latin typeface="Segoe UI"/>
                <a:cs typeface="Segoe UI"/>
              </a:rPr>
              <a:t>prevents conflicts between concurrent transactions. </a:t>
            </a:r>
            <a:endParaRPr lang="en-US" dirty="0">
              <a:solidFill>
                <a:schemeClr val="tx1">
                  <a:lumMod val="60000"/>
                  <a:lumOff val="40000"/>
                </a:schemeClr>
              </a:solidFill>
              <a:latin typeface="Araial"/>
              <a:cs typeface="Segoe UI"/>
            </a:endParaRPr>
          </a:p>
          <a:p>
            <a:pPr lvl="1">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restores the database to a consistent state in the event of a transaction or </a:t>
            </a:r>
            <a:r>
              <a:rPr lang="en-US" sz="1400" dirty="0">
                <a:solidFill>
                  <a:schemeClr val="tx1">
                    <a:lumMod val="60000"/>
                    <a:lumOff val="40000"/>
                  </a:schemeClr>
                </a:solidFill>
                <a:latin typeface="Segoe UI"/>
                <a:cs typeface="Segoe UI"/>
              </a:rPr>
              <a:t>system failure.</a:t>
            </a:r>
            <a:endParaRPr lang="en-US">
              <a:solidFill>
                <a:schemeClr val="tx1">
                  <a:lumMod val="60000"/>
                  <a:lumOff val="40000"/>
                </a:schemeClr>
              </a:solidFill>
            </a:endParaRPr>
          </a:p>
          <a:p>
            <a:pPr marL="0" indent="0">
              <a:lnSpc>
                <a:spcPct val="100000"/>
              </a:lnSpc>
              <a:spcBef>
                <a:spcPts val="0"/>
              </a:spcBef>
              <a:buNone/>
            </a:pPr>
            <a:endParaRPr lang="en-US" sz="1800" dirty="0">
              <a:solidFill>
                <a:srgbClr val="858585"/>
              </a:solidFill>
              <a:latin typeface="Segoe UI"/>
              <a:cs typeface="Segoe UI"/>
            </a:endParaRPr>
          </a:p>
          <a:p>
            <a:pPr marL="0" indent="0">
              <a:lnSpc>
                <a:spcPct val="100000"/>
              </a:lnSpc>
              <a:spcBef>
                <a:spcPts val="0"/>
              </a:spcBef>
              <a:buNone/>
            </a:pPr>
            <a:r>
              <a:rPr lang="en-US" sz="1800" dirty="0">
                <a:solidFill>
                  <a:schemeClr val="tx1">
                    <a:lumMod val="60000"/>
                    <a:lumOff val="40000"/>
                  </a:schemeClr>
                </a:solidFill>
                <a:latin typeface="Segoe UI"/>
                <a:cs typeface="Segoe UI"/>
              </a:rPr>
              <a:t>The </a:t>
            </a:r>
            <a:r>
              <a:rPr lang="en-US" sz="1800" dirty="0">
                <a:solidFill>
                  <a:schemeClr val="tx2">
                    <a:lumMod val="40000"/>
                    <a:lumOff val="60000"/>
                  </a:schemeClr>
                </a:solidFill>
                <a:latin typeface="Segoe UI"/>
                <a:cs typeface="Segoe UI"/>
              </a:rPr>
              <a:t>log:</a:t>
            </a:r>
            <a:r>
              <a:rPr lang="en-US" sz="1800" dirty="0">
                <a:solidFill>
                  <a:schemeClr val="tx1">
                    <a:lumMod val="60000"/>
                    <a:lumOff val="40000"/>
                  </a:schemeClr>
                </a:solidFill>
                <a:latin typeface="Segoe UI"/>
                <a:cs typeface="Segoe UI"/>
              </a:rPr>
              <a:t> </a:t>
            </a:r>
          </a:p>
          <a:p>
            <a:pPr lvl="1">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is a file containing a complete record of all </a:t>
            </a:r>
            <a:r>
              <a:rPr lang="en-US" sz="1400" b="1" dirty="0">
                <a:solidFill>
                  <a:schemeClr val="tx1">
                    <a:lumMod val="60000"/>
                    <a:lumOff val="40000"/>
                  </a:schemeClr>
                </a:solidFill>
                <a:latin typeface="Segoe UI"/>
                <a:cs typeface="Segoe UI"/>
              </a:rPr>
              <a:t>inserts</a:t>
            </a:r>
            <a:r>
              <a:rPr lang="en-US" sz="1400" dirty="0">
                <a:solidFill>
                  <a:schemeClr val="tx1">
                    <a:lumMod val="60000"/>
                    <a:lumOff val="40000"/>
                  </a:schemeClr>
                </a:solidFill>
                <a:latin typeface="Segoe UI"/>
                <a:cs typeface="Segoe UI"/>
              </a:rPr>
              <a:t>, </a:t>
            </a:r>
            <a:r>
              <a:rPr lang="en-US" sz="1400" b="1" dirty="0">
                <a:solidFill>
                  <a:schemeClr val="tx1">
                    <a:lumMod val="60000"/>
                    <a:lumOff val="40000"/>
                  </a:schemeClr>
                </a:solidFill>
                <a:latin typeface="Segoe UI"/>
                <a:cs typeface="Segoe UI"/>
              </a:rPr>
              <a:t>updates</a:t>
            </a:r>
            <a:r>
              <a:rPr lang="en-US" sz="1400" dirty="0">
                <a:solidFill>
                  <a:schemeClr val="tx1">
                    <a:lumMod val="60000"/>
                    <a:lumOff val="40000"/>
                  </a:schemeClr>
                </a:solidFill>
                <a:latin typeface="Segoe UI"/>
                <a:cs typeface="Segoe UI"/>
              </a:rPr>
              <a:t>, and </a:t>
            </a:r>
            <a:r>
              <a:rPr lang="en-US" sz="1400" b="1" dirty="0">
                <a:solidFill>
                  <a:schemeClr val="tx1">
                    <a:lumMod val="60000"/>
                    <a:lumOff val="40000"/>
                  </a:schemeClr>
                </a:solidFill>
                <a:latin typeface="Segoe UI"/>
                <a:cs typeface="Segoe UI"/>
              </a:rPr>
              <a:t>deletes</a:t>
            </a:r>
            <a:r>
              <a:rPr lang="en-US" sz="1400" dirty="0">
                <a:solidFill>
                  <a:schemeClr val="tx1">
                    <a:lumMod val="60000"/>
                    <a:lumOff val="40000"/>
                  </a:schemeClr>
                </a:solidFill>
                <a:latin typeface="Segoe UI"/>
                <a:cs typeface="Segoe UI"/>
              </a:rPr>
              <a:t> processed by the database. </a:t>
            </a:r>
            <a:endParaRPr lang="en-US">
              <a:solidFill>
                <a:schemeClr val="tx1">
                  <a:lumMod val="60000"/>
                  <a:lumOff val="40000"/>
                </a:schemeClr>
              </a:solidFill>
              <a:latin typeface="Araial"/>
              <a:cs typeface="Segoe UI"/>
            </a:endParaRPr>
          </a:p>
          <a:p>
            <a:pPr lvl="1">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The </a:t>
            </a:r>
            <a:r>
              <a:rPr lang="en-US" sz="1400" u="sng">
                <a:solidFill>
                  <a:schemeClr val="tx1">
                    <a:lumMod val="60000"/>
                    <a:lumOff val="40000"/>
                  </a:schemeClr>
                </a:solidFill>
                <a:latin typeface="Segoe UI"/>
                <a:cs typeface="Segoe UI"/>
              </a:rPr>
              <a:t>transaction </a:t>
            </a:r>
            <a:r>
              <a:rPr lang="en-US" sz="1400" u="sng" dirty="0">
                <a:solidFill>
                  <a:schemeClr val="tx1">
                    <a:lumMod val="60000"/>
                    <a:lumOff val="40000"/>
                  </a:schemeClr>
                </a:solidFill>
                <a:latin typeface="Segoe UI"/>
                <a:cs typeface="Segoe UI"/>
              </a:rPr>
              <a:t>manager writes log records before applying changes to the database</a:t>
            </a:r>
            <a:r>
              <a:rPr lang="en-US" sz="1400" dirty="0">
                <a:solidFill>
                  <a:schemeClr val="tx1">
                    <a:lumMod val="60000"/>
                    <a:lumOff val="40000"/>
                  </a:schemeClr>
                </a:solidFill>
                <a:latin typeface="Segoe UI"/>
                <a:cs typeface="Segoe UI"/>
              </a:rPr>
              <a:t>. </a:t>
            </a:r>
            <a:endParaRPr lang="en-US">
              <a:solidFill>
                <a:schemeClr val="tx1">
                  <a:lumMod val="60000"/>
                  <a:lumOff val="40000"/>
                </a:schemeClr>
              </a:solidFill>
              <a:latin typeface="Araial"/>
              <a:cs typeface="Segoe UI"/>
            </a:endParaRPr>
          </a:p>
          <a:p>
            <a:pPr lvl="1">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In the event of a failure, </a:t>
            </a:r>
            <a:r>
              <a:rPr lang="en-US" sz="1400" dirty="0">
                <a:solidFill>
                  <a:schemeClr val="tx1">
                    <a:lumMod val="60000"/>
                    <a:lumOff val="40000"/>
                  </a:schemeClr>
                </a:solidFill>
                <a:latin typeface="Segoe UI"/>
                <a:cs typeface="Segoe UI"/>
              </a:rPr>
              <a:t>the </a:t>
            </a:r>
            <a:r>
              <a:rPr lang="en-US" sz="1400" u="sng" dirty="0">
                <a:solidFill>
                  <a:schemeClr val="tx1">
                    <a:lumMod val="60000"/>
                    <a:lumOff val="40000"/>
                  </a:schemeClr>
                </a:solidFill>
                <a:latin typeface="Segoe UI"/>
                <a:cs typeface="Segoe UI"/>
              </a:rPr>
              <a:t>transaction manager uses log records to restore the database</a:t>
            </a:r>
            <a:r>
              <a:rPr lang="en-US" sz="1400" dirty="0">
                <a:solidFill>
                  <a:schemeClr val="tx1">
                    <a:lumMod val="60000"/>
                    <a:lumOff val="40000"/>
                  </a:schemeClr>
                </a:solidFill>
                <a:latin typeface="Segoe UI"/>
                <a:cs typeface="Segoe UI"/>
              </a:rPr>
              <a:t>.</a:t>
            </a:r>
            <a:endParaRPr lang="en-US">
              <a:solidFill>
                <a:schemeClr val="tx1">
                  <a:lumMod val="60000"/>
                  <a:lumOff val="40000"/>
                </a:schemeClr>
              </a:solidFill>
            </a:endParaRPr>
          </a:p>
          <a:p>
            <a:pPr marL="0" indent="0">
              <a:lnSpc>
                <a:spcPct val="100000"/>
              </a:lnSpc>
              <a:spcBef>
                <a:spcPts val="0"/>
              </a:spcBef>
              <a:buNone/>
            </a:pPr>
            <a:endParaRPr lang="en-US" sz="1800" dirty="0">
              <a:solidFill>
                <a:srgbClr val="858585"/>
              </a:solidFill>
              <a:latin typeface="Segoe UI"/>
              <a:cs typeface="Segoe UI"/>
            </a:endParaRPr>
          </a:p>
          <a:p>
            <a:pPr marL="0" indent="0">
              <a:lnSpc>
                <a:spcPct val="100000"/>
              </a:lnSpc>
              <a:spcBef>
                <a:spcPts val="0"/>
              </a:spcBef>
              <a:buNone/>
            </a:pPr>
            <a:r>
              <a:rPr lang="en-US" sz="1800" dirty="0">
                <a:solidFill>
                  <a:schemeClr val="tx1">
                    <a:lumMod val="60000"/>
                    <a:lumOff val="40000"/>
                  </a:schemeClr>
                </a:solidFill>
                <a:latin typeface="Segoe UI"/>
                <a:cs typeface="Segoe UI"/>
              </a:rPr>
              <a:t>The </a:t>
            </a:r>
            <a:r>
              <a:rPr lang="en-US" sz="1800" dirty="0">
                <a:solidFill>
                  <a:schemeClr val="tx2">
                    <a:lumMod val="40000"/>
                    <a:lumOff val="60000"/>
                  </a:schemeClr>
                </a:solidFill>
                <a:latin typeface="Segoe UI"/>
                <a:cs typeface="Segoe UI"/>
              </a:rPr>
              <a:t>catalog(storage manager)</a:t>
            </a:r>
            <a:r>
              <a:rPr lang="en-US" sz="1800" dirty="0">
                <a:solidFill>
                  <a:schemeClr val="tx1">
                    <a:lumMod val="60000"/>
                    <a:lumOff val="40000"/>
                  </a:schemeClr>
                </a:solidFill>
                <a:latin typeface="Segoe UI"/>
                <a:cs typeface="Segoe UI"/>
              </a:rPr>
              <a:t>, </a:t>
            </a:r>
          </a:p>
          <a:p>
            <a:pPr marL="742950" lvl="1" indent="-285750">
              <a:lnSpc>
                <a:spcPct val="100000"/>
              </a:lnSpc>
              <a:spcBef>
                <a:spcPts val="0"/>
              </a:spcBef>
              <a:buFont typeface="Courier New" panose="020B0604020202020204" pitchFamily="34" charset="0"/>
              <a:buChar char="o"/>
            </a:pPr>
            <a:r>
              <a:rPr lang="en-US" sz="1400" u="sng">
                <a:solidFill>
                  <a:schemeClr val="tx1">
                    <a:lumMod val="60000"/>
                    <a:lumOff val="40000"/>
                  </a:schemeClr>
                </a:solidFill>
                <a:latin typeface="Segoe UI"/>
                <a:cs typeface="Segoe UI"/>
              </a:rPr>
              <a:t>It is a table with columns, indexes, and other database objects</a:t>
            </a:r>
            <a:r>
              <a:rPr lang="en-US" sz="1400">
                <a:solidFill>
                  <a:schemeClr val="tx1">
                    <a:lumMod val="60000"/>
                    <a:lumOff val="40000"/>
                  </a:schemeClr>
                </a:solidFill>
                <a:latin typeface="Segoe UI"/>
                <a:cs typeface="Segoe UI"/>
              </a:rPr>
              <a:t>. </a:t>
            </a:r>
          </a:p>
          <a:p>
            <a:pPr marL="742950" lvl="1" indent="-285750">
              <a:lnSpc>
                <a:spcPct val="100000"/>
              </a:lnSpc>
              <a:spcBef>
                <a:spcPts val="0"/>
              </a:spcBef>
              <a:buFont typeface="Courier New" panose="020B0604020202020204" pitchFamily="34" charset="0"/>
              <a:buChar char="o"/>
            </a:pPr>
            <a:r>
              <a:rPr lang="en-US" sz="1400">
                <a:solidFill>
                  <a:schemeClr val="tx1">
                    <a:lumMod val="60000"/>
                    <a:lumOff val="40000"/>
                  </a:schemeClr>
                </a:solidFill>
                <a:latin typeface="Segoe UI"/>
                <a:cs typeface="Segoe UI"/>
              </a:rPr>
              <a:t>Used by other components </a:t>
            </a:r>
            <a:r>
              <a:rPr lang="en-US" sz="1400" dirty="0">
                <a:solidFill>
                  <a:schemeClr val="tx1">
                    <a:lumMod val="60000"/>
                    <a:lumOff val="40000"/>
                  </a:schemeClr>
                </a:solidFill>
                <a:latin typeface="Segoe UI"/>
                <a:cs typeface="Segoe UI"/>
              </a:rPr>
              <a:t> to process and execute queries.</a:t>
            </a:r>
          </a:p>
          <a:p>
            <a:pPr marL="0" indent="0">
              <a:buNone/>
            </a:pPr>
            <a:endParaRPr lang="en-US" dirty="0"/>
          </a:p>
        </p:txBody>
      </p:sp>
    </p:spTree>
    <p:extLst>
      <p:ext uri="{BB962C8B-B14F-4D97-AF65-F5344CB8AC3E}">
        <p14:creationId xmlns:p14="http://schemas.microsoft.com/office/powerpoint/2010/main" val="3937342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02D77282-4F2D-C1BB-698E-24DF17FBEF3A}"/>
              </a:ext>
            </a:extLst>
          </p:cNvPr>
          <p:cNvSpPr/>
          <p:nvPr/>
        </p:nvSpPr>
        <p:spPr>
          <a:xfrm>
            <a:off x="1868714" y="2394857"/>
            <a:ext cx="13062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Database App</a:t>
            </a:r>
          </a:p>
        </p:txBody>
      </p:sp>
      <p:cxnSp>
        <p:nvCxnSpPr>
          <p:cNvPr id="3" name="Straight Arrow Connector 2">
            <a:extLst>
              <a:ext uri="{FF2B5EF4-FFF2-40B4-BE49-F238E27FC236}">
                <a16:creationId xmlns:a16="http://schemas.microsoft.com/office/drawing/2014/main" id="{C0269A0D-10F2-24D4-8313-E63C579E0E8D}"/>
              </a:ext>
            </a:extLst>
          </p:cNvPr>
          <p:cNvCxnSpPr/>
          <p:nvPr/>
        </p:nvCxnSpPr>
        <p:spPr>
          <a:xfrm flipV="1">
            <a:off x="3098801" y="2888340"/>
            <a:ext cx="1185197" cy="112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 name="Rectangle: Rounded Corners 3">
            <a:extLst>
              <a:ext uri="{FF2B5EF4-FFF2-40B4-BE49-F238E27FC236}">
                <a16:creationId xmlns:a16="http://schemas.microsoft.com/office/drawing/2014/main" id="{C5FF49F1-D768-4D19-31DA-5BED29945EC3}"/>
              </a:ext>
            </a:extLst>
          </p:cNvPr>
          <p:cNvSpPr/>
          <p:nvPr/>
        </p:nvSpPr>
        <p:spPr>
          <a:xfrm>
            <a:off x="4254500" y="1714501"/>
            <a:ext cx="4898569" cy="2739569"/>
          </a:xfrm>
          <a:prstGeom prst="round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D65579C5-1823-3FF4-B7DE-112D850B14F5}"/>
              </a:ext>
            </a:extLst>
          </p:cNvPr>
          <p:cNvSpPr/>
          <p:nvPr/>
        </p:nvSpPr>
        <p:spPr>
          <a:xfrm>
            <a:off x="4844141" y="2031999"/>
            <a:ext cx="13062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Query processor</a:t>
            </a:r>
          </a:p>
        </p:txBody>
      </p:sp>
      <p:sp>
        <p:nvSpPr>
          <p:cNvPr id="6" name="Rectangle: Rounded Corners 5">
            <a:extLst>
              <a:ext uri="{FF2B5EF4-FFF2-40B4-BE49-F238E27FC236}">
                <a16:creationId xmlns:a16="http://schemas.microsoft.com/office/drawing/2014/main" id="{B95B1117-8E8B-7620-1FB6-3B6022A01B78}"/>
              </a:ext>
            </a:extLst>
          </p:cNvPr>
          <p:cNvSpPr/>
          <p:nvPr/>
        </p:nvSpPr>
        <p:spPr>
          <a:xfrm>
            <a:off x="6694712" y="2031998"/>
            <a:ext cx="13062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Storage Manager</a:t>
            </a:r>
          </a:p>
        </p:txBody>
      </p:sp>
      <p:sp>
        <p:nvSpPr>
          <p:cNvPr id="7" name="Rectangle: Rounded Corners 6">
            <a:extLst>
              <a:ext uri="{FF2B5EF4-FFF2-40B4-BE49-F238E27FC236}">
                <a16:creationId xmlns:a16="http://schemas.microsoft.com/office/drawing/2014/main" id="{C6513832-18F8-0D0C-4B5E-7C86A72A9A3D}"/>
              </a:ext>
            </a:extLst>
          </p:cNvPr>
          <p:cNvSpPr/>
          <p:nvPr/>
        </p:nvSpPr>
        <p:spPr>
          <a:xfrm>
            <a:off x="6283473" y="3299983"/>
            <a:ext cx="13697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dirty="0"/>
              <a:t>Transaction Manager</a:t>
            </a:r>
          </a:p>
        </p:txBody>
      </p:sp>
      <p:sp>
        <p:nvSpPr>
          <p:cNvPr id="8" name="Rectangle: Rounded Corners 7">
            <a:extLst>
              <a:ext uri="{FF2B5EF4-FFF2-40B4-BE49-F238E27FC236}">
                <a16:creationId xmlns:a16="http://schemas.microsoft.com/office/drawing/2014/main" id="{50DC320F-B7E1-91DB-DCA1-81159795530E}"/>
              </a:ext>
            </a:extLst>
          </p:cNvPr>
          <p:cNvSpPr/>
          <p:nvPr/>
        </p:nvSpPr>
        <p:spPr>
          <a:xfrm>
            <a:off x="4399640" y="3356427"/>
            <a:ext cx="13062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Log</a:t>
            </a:r>
          </a:p>
        </p:txBody>
      </p:sp>
      <p:sp>
        <p:nvSpPr>
          <p:cNvPr id="9" name="Rectangle: Rounded Corners 8">
            <a:extLst>
              <a:ext uri="{FF2B5EF4-FFF2-40B4-BE49-F238E27FC236}">
                <a16:creationId xmlns:a16="http://schemas.microsoft.com/office/drawing/2014/main" id="{E6CE7308-083E-33BF-A10A-3F0C7704C622}"/>
              </a:ext>
            </a:extLst>
          </p:cNvPr>
          <p:cNvSpPr/>
          <p:nvPr/>
        </p:nvSpPr>
        <p:spPr>
          <a:xfrm>
            <a:off x="7725159" y="3301998"/>
            <a:ext cx="1306285" cy="90714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Catalog</a:t>
            </a:r>
          </a:p>
        </p:txBody>
      </p:sp>
      <p:sp>
        <p:nvSpPr>
          <p:cNvPr id="11" name="TextBox 10">
            <a:extLst>
              <a:ext uri="{FF2B5EF4-FFF2-40B4-BE49-F238E27FC236}">
                <a16:creationId xmlns:a16="http://schemas.microsoft.com/office/drawing/2014/main" id="{A91DBD46-AD01-A050-2D6C-77E65323BCD5}"/>
              </a:ext>
            </a:extLst>
          </p:cNvPr>
          <p:cNvSpPr txBox="1"/>
          <p:nvPr/>
        </p:nvSpPr>
        <p:spPr>
          <a:xfrm>
            <a:off x="3406014" y="2537459"/>
            <a:ext cx="718623" cy="276999"/>
          </a:xfrm>
          <a:prstGeom prst="rect">
            <a:avLst/>
          </a:prstGeom>
          <a:noFill/>
        </p:spPr>
        <p:txBody>
          <a:bodyPr wrap="square" lIns="91440" tIns="45720" rIns="91440" bIns="45720" rtlCol="0" anchor="t">
            <a:spAutoFit/>
          </a:bodyPr>
          <a:lstStyle/>
          <a:p>
            <a:r>
              <a:rPr lang="en-US" sz="1200" dirty="0">
                <a:solidFill>
                  <a:schemeClr val="tx1">
                    <a:lumMod val="60000"/>
                    <a:lumOff val="40000"/>
                  </a:schemeClr>
                </a:solidFill>
              </a:rPr>
              <a:t>Query</a:t>
            </a:r>
            <a:endParaRPr lang="en-US" sz="1200">
              <a:solidFill>
                <a:schemeClr val="tx1">
                  <a:lumMod val="60000"/>
                  <a:lumOff val="40000"/>
                </a:schemeClr>
              </a:solidFill>
            </a:endParaRPr>
          </a:p>
        </p:txBody>
      </p:sp>
      <p:cxnSp>
        <p:nvCxnSpPr>
          <p:cNvPr id="13" name="Straight Arrow Connector 12">
            <a:extLst>
              <a:ext uri="{FF2B5EF4-FFF2-40B4-BE49-F238E27FC236}">
                <a16:creationId xmlns:a16="http://schemas.microsoft.com/office/drawing/2014/main" id="{2DED4A90-2754-8A74-291D-898FAA6CE14F}"/>
              </a:ext>
            </a:extLst>
          </p:cNvPr>
          <p:cNvCxnSpPr/>
          <p:nvPr/>
        </p:nvCxnSpPr>
        <p:spPr>
          <a:xfrm flipV="1">
            <a:off x="4229569" y="2532740"/>
            <a:ext cx="592533" cy="35929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4" name="TextBox 13">
            <a:extLst>
              <a:ext uri="{FF2B5EF4-FFF2-40B4-BE49-F238E27FC236}">
                <a16:creationId xmlns:a16="http://schemas.microsoft.com/office/drawing/2014/main" id="{01CD9D17-17AF-9E44-BB75-D529E544E3CC}"/>
              </a:ext>
            </a:extLst>
          </p:cNvPr>
          <p:cNvSpPr txBox="1"/>
          <p:nvPr/>
        </p:nvSpPr>
        <p:spPr>
          <a:xfrm>
            <a:off x="2777067" y="368771"/>
            <a:ext cx="2743200" cy="1446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2">
                    <a:lumMod val="50000"/>
                  </a:schemeClr>
                </a:solidFill>
                <a:latin typeface="Söhne"/>
              </a:rPr>
              <a:t>Query processor</a:t>
            </a:r>
          </a:p>
          <a:p>
            <a:pPr marL="285750" indent="-285750">
              <a:buFont typeface="Calibri"/>
              <a:buChar char="-"/>
            </a:pPr>
            <a:r>
              <a:rPr lang="en-US" sz="1400" dirty="0">
                <a:solidFill>
                  <a:srgbClr val="374151"/>
                </a:solidFill>
                <a:latin typeface="Söhne"/>
              </a:rPr>
              <a:t>understands the user's request</a:t>
            </a:r>
            <a:endParaRPr lang="en-US" sz="1400">
              <a:solidFill>
                <a:srgbClr val="333333"/>
              </a:solidFill>
              <a:latin typeface="Araial"/>
            </a:endParaRPr>
          </a:p>
          <a:p>
            <a:pPr marL="285750" indent="-285750">
              <a:buFont typeface="Calibri"/>
              <a:buChar char="-"/>
            </a:pPr>
            <a:r>
              <a:rPr lang="en-US" sz="1400" dirty="0">
                <a:solidFill>
                  <a:srgbClr val="374151"/>
                </a:solidFill>
                <a:latin typeface="Söhne"/>
              </a:rPr>
              <a:t>plans how to retrieve or modify data</a:t>
            </a:r>
            <a:endParaRPr lang="en-US" sz="1400">
              <a:solidFill>
                <a:srgbClr val="333333"/>
              </a:solidFill>
              <a:latin typeface="Araial"/>
            </a:endParaRPr>
          </a:p>
          <a:p>
            <a:pPr marL="285750" indent="-285750">
              <a:buFont typeface="Calibri"/>
              <a:buChar char="-"/>
            </a:pPr>
            <a:r>
              <a:rPr lang="en-US" sz="1400" dirty="0">
                <a:solidFill>
                  <a:srgbClr val="374151"/>
                </a:solidFill>
                <a:latin typeface="Söhne"/>
              </a:rPr>
              <a:t>optimizes the plan for efficiency.</a:t>
            </a:r>
          </a:p>
        </p:txBody>
      </p:sp>
      <p:sp>
        <p:nvSpPr>
          <p:cNvPr id="16" name="TextBox 15">
            <a:extLst>
              <a:ext uri="{FF2B5EF4-FFF2-40B4-BE49-F238E27FC236}">
                <a16:creationId xmlns:a16="http://schemas.microsoft.com/office/drawing/2014/main" id="{81A388CB-F583-37CB-F370-D85D5F59594D}"/>
              </a:ext>
            </a:extLst>
          </p:cNvPr>
          <p:cNvSpPr txBox="1"/>
          <p:nvPr/>
        </p:nvSpPr>
        <p:spPr>
          <a:xfrm>
            <a:off x="8272874" y="737541"/>
            <a:ext cx="2743200"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2">
                    <a:lumMod val="50000"/>
                  </a:schemeClr>
                </a:solidFill>
                <a:latin typeface="Söhne"/>
              </a:rPr>
              <a:t>Storage manager</a:t>
            </a:r>
            <a:r>
              <a:rPr lang="en-US" dirty="0">
                <a:solidFill>
                  <a:srgbClr val="374151"/>
                </a:solidFill>
                <a:latin typeface="Söhne"/>
              </a:rPr>
              <a:t> :</a:t>
            </a:r>
            <a:endParaRPr lang="en-US" dirty="0">
              <a:solidFill>
                <a:srgbClr val="333333"/>
              </a:solidFill>
              <a:latin typeface="Araial"/>
            </a:endParaRPr>
          </a:p>
          <a:p>
            <a:pPr marL="285750" indent="-285750">
              <a:buFont typeface="Calibri"/>
              <a:buChar char="-"/>
            </a:pPr>
            <a:r>
              <a:rPr lang="en-US" sz="1400" dirty="0">
                <a:solidFill>
                  <a:srgbClr val="374151"/>
                </a:solidFill>
                <a:ea typeface="+mn-lt"/>
                <a:cs typeface="+mn-lt"/>
              </a:rPr>
              <a:t>Translates plan into low-level commands for the file system.</a:t>
            </a:r>
          </a:p>
          <a:p>
            <a:pPr marL="285750" indent="-285750">
              <a:buFont typeface="Calibri"/>
              <a:buChar char="-"/>
            </a:pPr>
            <a:r>
              <a:rPr lang="en-US" sz="1400" dirty="0">
                <a:solidFill>
                  <a:srgbClr val="374151"/>
                </a:solidFill>
                <a:ea typeface="+mn-lt"/>
                <a:cs typeface="+mn-lt"/>
              </a:rPr>
              <a:t>interacts with the file system to execute the low-level commands(retrieves or modify data)</a:t>
            </a:r>
            <a:endParaRPr lang="en-US" sz="1400" dirty="0">
              <a:solidFill>
                <a:srgbClr val="374151"/>
              </a:solidFill>
              <a:latin typeface="Araial"/>
            </a:endParaRPr>
          </a:p>
        </p:txBody>
      </p:sp>
      <p:cxnSp>
        <p:nvCxnSpPr>
          <p:cNvPr id="18" name="Straight Arrow Connector 17">
            <a:extLst>
              <a:ext uri="{FF2B5EF4-FFF2-40B4-BE49-F238E27FC236}">
                <a16:creationId xmlns:a16="http://schemas.microsoft.com/office/drawing/2014/main" id="{3458E20F-7B26-A32A-C8D1-C24081C2CF96}"/>
              </a:ext>
            </a:extLst>
          </p:cNvPr>
          <p:cNvCxnSpPr/>
          <p:nvPr/>
        </p:nvCxnSpPr>
        <p:spPr>
          <a:xfrm flipV="1">
            <a:off x="6094116" y="2553436"/>
            <a:ext cx="601941" cy="1122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0" name="TextBox 19">
            <a:extLst>
              <a:ext uri="{FF2B5EF4-FFF2-40B4-BE49-F238E27FC236}">
                <a16:creationId xmlns:a16="http://schemas.microsoft.com/office/drawing/2014/main" id="{E84E9C88-DEF5-480A-6D65-9FEF11C04D89}"/>
              </a:ext>
            </a:extLst>
          </p:cNvPr>
          <p:cNvSpPr txBox="1"/>
          <p:nvPr/>
        </p:nvSpPr>
        <p:spPr>
          <a:xfrm>
            <a:off x="6098414" y="2266526"/>
            <a:ext cx="718623" cy="276999"/>
          </a:xfrm>
          <a:prstGeom prst="rect">
            <a:avLst/>
          </a:prstGeom>
          <a:noFill/>
        </p:spPr>
        <p:txBody>
          <a:bodyPr wrap="square" lIns="91440" tIns="45720" rIns="91440" bIns="45720" rtlCol="0" anchor="t">
            <a:spAutoFit/>
          </a:bodyPr>
          <a:lstStyle/>
          <a:p>
            <a:r>
              <a:rPr lang="en-US" sz="1200" dirty="0">
                <a:solidFill>
                  <a:schemeClr val="tx1">
                    <a:lumMod val="60000"/>
                    <a:lumOff val="40000"/>
                  </a:schemeClr>
                </a:solidFill>
              </a:rPr>
              <a:t>plan</a:t>
            </a:r>
          </a:p>
        </p:txBody>
      </p:sp>
      <p:pic>
        <p:nvPicPr>
          <p:cNvPr id="22" name="Graphic 21" descr="Database with solid fill">
            <a:extLst>
              <a:ext uri="{FF2B5EF4-FFF2-40B4-BE49-F238E27FC236}">
                <a16:creationId xmlns:a16="http://schemas.microsoft.com/office/drawing/2014/main" id="{596D6E1A-D81D-056C-FCB7-5BED51C4233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66787" y="2268630"/>
            <a:ext cx="1623470" cy="1623470"/>
          </a:xfrm>
          <a:prstGeom prst="rect">
            <a:avLst/>
          </a:prstGeom>
        </p:spPr>
      </p:pic>
      <p:cxnSp>
        <p:nvCxnSpPr>
          <p:cNvPr id="24" name="Straight Arrow Connector 23">
            <a:extLst>
              <a:ext uri="{FF2B5EF4-FFF2-40B4-BE49-F238E27FC236}">
                <a16:creationId xmlns:a16="http://schemas.microsoft.com/office/drawing/2014/main" id="{721D17F6-BB5B-E00D-874C-5AA1EC95415C}"/>
              </a:ext>
            </a:extLst>
          </p:cNvPr>
          <p:cNvCxnSpPr/>
          <p:nvPr/>
        </p:nvCxnSpPr>
        <p:spPr>
          <a:xfrm>
            <a:off x="7973720" y="2402851"/>
            <a:ext cx="2426974" cy="39329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5" name="TextBox 24">
            <a:extLst>
              <a:ext uri="{FF2B5EF4-FFF2-40B4-BE49-F238E27FC236}">
                <a16:creationId xmlns:a16="http://schemas.microsoft.com/office/drawing/2014/main" id="{38C047A0-D745-CCE2-1301-569E442127EB}"/>
              </a:ext>
            </a:extLst>
          </p:cNvPr>
          <p:cNvSpPr txBox="1"/>
          <p:nvPr/>
        </p:nvSpPr>
        <p:spPr>
          <a:xfrm>
            <a:off x="5138326" y="4545660"/>
            <a:ext cx="327942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panose="020B0604020202020204" pitchFamily="34" charset="0"/>
              <a:buChar char="•"/>
            </a:pPr>
            <a:r>
              <a:rPr lang="en-US" dirty="0">
                <a:solidFill>
                  <a:schemeClr val="bg2">
                    <a:lumMod val="50000"/>
                  </a:schemeClr>
                </a:solidFill>
                <a:latin typeface="Söhne"/>
              </a:rPr>
              <a:t>Transaction Manager</a:t>
            </a:r>
            <a:r>
              <a:rPr lang="en-US" dirty="0">
                <a:solidFill>
                  <a:srgbClr val="374151"/>
                </a:solidFill>
                <a:latin typeface="Söhne"/>
              </a:rPr>
              <a:t> </a:t>
            </a:r>
            <a:endParaRPr lang="en-US" dirty="0">
              <a:solidFill>
                <a:srgbClr val="333333"/>
              </a:solidFill>
              <a:latin typeface="Araial"/>
            </a:endParaRPr>
          </a:p>
          <a:p>
            <a:pPr marL="285750" indent="-285750">
              <a:buFont typeface="Calibri"/>
              <a:buChar char="-"/>
            </a:pPr>
            <a:r>
              <a:rPr lang="en-US" sz="1400" dirty="0">
                <a:solidFill>
                  <a:srgbClr val="374151"/>
                </a:solidFill>
                <a:latin typeface="Söhne"/>
              </a:rPr>
              <a:t>Write log record</a:t>
            </a:r>
            <a:endParaRPr lang="en-US" dirty="0"/>
          </a:p>
        </p:txBody>
      </p:sp>
      <p:cxnSp>
        <p:nvCxnSpPr>
          <p:cNvPr id="27" name="Straight Arrow Connector 26">
            <a:extLst>
              <a:ext uri="{FF2B5EF4-FFF2-40B4-BE49-F238E27FC236}">
                <a16:creationId xmlns:a16="http://schemas.microsoft.com/office/drawing/2014/main" id="{4F5180B4-5325-1FDF-9818-DE809A9206A7}"/>
              </a:ext>
            </a:extLst>
          </p:cNvPr>
          <p:cNvCxnSpPr/>
          <p:nvPr/>
        </p:nvCxnSpPr>
        <p:spPr>
          <a:xfrm flipH="1" flipV="1">
            <a:off x="5708415" y="3800387"/>
            <a:ext cx="596499" cy="1021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9" name="TextBox 28">
            <a:extLst>
              <a:ext uri="{FF2B5EF4-FFF2-40B4-BE49-F238E27FC236}">
                <a16:creationId xmlns:a16="http://schemas.microsoft.com/office/drawing/2014/main" id="{F67F4EAD-1991-B118-A89E-A864C389C8D6}"/>
              </a:ext>
            </a:extLst>
          </p:cNvPr>
          <p:cNvSpPr txBox="1"/>
          <p:nvPr/>
        </p:nvSpPr>
        <p:spPr>
          <a:xfrm>
            <a:off x="5661507" y="3294822"/>
            <a:ext cx="1126836" cy="461665"/>
          </a:xfrm>
          <a:prstGeom prst="rect">
            <a:avLst/>
          </a:prstGeom>
          <a:noFill/>
        </p:spPr>
        <p:txBody>
          <a:bodyPr wrap="square" lIns="91440" tIns="45720" rIns="91440" bIns="45720" rtlCol="0" anchor="t">
            <a:spAutoFit/>
          </a:bodyPr>
          <a:lstStyle/>
          <a:p>
            <a:r>
              <a:rPr lang="en-US" sz="1200" dirty="0">
                <a:solidFill>
                  <a:schemeClr val="tx1">
                    <a:lumMod val="60000"/>
                    <a:lumOff val="40000"/>
                  </a:schemeClr>
                </a:solidFill>
              </a:rPr>
              <a:t>Write log record</a:t>
            </a:r>
          </a:p>
        </p:txBody>
      </p:sp>
      <p:sp>
        <p:nvSpPr>
          <p:cNvPr id="30" name="TextBox 29">
            <a:extLst>
              <a:ext uri="{FF2B5EF4-FFF2-40B4-BE49-F238E27FC236}">
                <a16:creationId xmlns:a16="http://schemas.microsoft.com/office/drawing/2014/main" id="{82BD69AB-A7A3-1084-47DE-5AC2452EF068}"/>
              </a:ext>
            </a:extLst>
          </p:cNvPr>
          <p:cNvSpPr txBox="1"/>
          <p:nvPr/>
        </p:nvSpPr>
        <p:spPr>
          <a:xfrm>
            <a:off x="5138326" y="5091289"/>
            <a:ext cx="2743200"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400">
                <a:solidFill>
                  <a:srgbClr val="374151"/>
                </a:solidFill>
                <a:latin typeface="Söhne"/>
                <a:cs typeface="Arial"/>
              </a:rPr>
              <a:t>ensures that the actions on  ​</a:t>
            </a:r>
          </a:p>
          <a:p>
            <a:r>
              <a:rPr lang="en-US" sz="1400">
                <a:solidFill>
                  <a:srgbClr val="374151"/>
                </a:solidFill>
                <a:latin typeface="Söhne"/>
                <a:cs typeface="Arial"/>
              </a:rPr>
              <a:t>   the database are carried out correctly​</a:t>
            </a:r>
          </a:p>
          <a:p>
            <a:pPr marL="285750" indent="-285750">
              <a:buChar char="•"/>
            </a:pPr>
            <a:r>
              <a:rPr lang="en-US" sz="1400">
                <a:solidFill>
                  <a:srgbClr val="374151"/>
                </a:solidFill>
                <a:cs typeface="Arial"/>
              </a:rPr>
              <a:t>prevents conflicts between concurrent transactions and maintains data integrity​</a:t>
            </a:r>
          </a:p>
        </p:txBody>
      </p:sp>
      <p:sp>
        <p:nvSpPr>
          <p:cNvPr id="31" name="TextBox 30">
            <a:extLst>
              <a:ext uri="{FF2B5EF4-FFF2-40B4-BE49-F238E27FC236}">
                <a16:creationId xmlns:a16="http://schemas.microsoft.com/office/drawing/2014/main" id="{D6C2662A-5DED-EC34-12E2-8F98F22349C5}"/>
              </a:ext>
            </a:extLst>
          </p:cNvPr>
          <p:cNvSpPr txBox="1"/>
          <p:nvPr/>
        </p:nvSpPr>
        <p:spPr>
          <a:xfrm>
            <a:off x="8343900" y="4415971"/>
            <a:ext cx="2743200" cy="166199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2">
                    <a:lumMod val="50000"/>
                  </a:schemeClr>
                </a:solidFill>
                <a:latin typeface="Söhne"/>
              </a:rPr>
              <a:t>Catalog:</a:t>
            </a:r>
            <a:endParaRPr lang="en-US" dirty="0">
              <a:solidFill>
                <a:schemeClr val="bg2">
                  <a:lumMod val="50000"/>
                </a:schemeClr>
              </a:solidFill>
              <a:latin typeface="Araial"/>
            </a:endParaRPr>
          </a:p>
          <a:p>
            <a:r>
              <a:rPr lang="en-US" sz="1400" dirty="0">
                <a:solidFill>
                  <a:srgbClr val="374151"/>
                </a:solidFill>
                <a:latin typeface="Söhne"/>
              </a:rPr>
              <a:t>Throughout the process, the Catalog (Data Dictionary) provides information about tables, columns, and other database objects, helping different components understand and process queries.</a:t>
            </a:r>
            <a:endParaRPr lang="en-US" sz="1400"/>
          </a:p>
        </p:txBody>
      </p:sp>
    </p:spTree>
    <p:extLst>
      <p:ext uri="{BB962C8B-B14F-4D97-AF65-F5344CB8AC3E}">
        <p14:creationId xmlns:p14="http://schemas.microsoft.com/office/powerpoint/2010/main" val="385170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ppt_w</p:attrName>
                                        </p:attrNameLst>
                                      </p:cBhvr>
                                      <p:tavLst>
                                        <p:tav tm="0">
                                          <p:val>
                                            <p:fltVal val="0"/>
                                          </p:val>
                                        </p:tav>
                                        <p:tav tm="100000">
                                          <p:val>
                                            <p:strVal val="#ppt_w"/>
                                          </p:val>
                                        </p:tav>
                                      </p:tavLst>
                                    </p:anim>
                                    <p:anim calcmode="lin" valueType="num">
                                      <p:cBhvr>
                                        <p:cTn id="36" dur="1000" fill="hold"/>
                                        <p:tgtEl>
                                          <p:spTgt spid="8"/>
                                        </p:tgtEl>
                                        <p:attrNameLst>
                                          <p:attrName>ppt_h</p:attrName>
                                        </p:attrNameLst>
                                      </p:cBhvr>
                                      <p:tavLst>
                                        <p:tav tm="0">
                                          <p:val>
                                            <p:fltVal val="0"/>
                                          </p:val>
                                        </p:tav>
                                        <p:tav tm="100000">
                                          <p:val>
                                            <p:strVal val="#ppt_h"/>
                                          </p:val>
                                        </p:tav>
                                      </p:tavLst>
                                    </p:anim>
                                    <p:anim calcmode="lin" valueType="num">
                                      <p:cBhvr>
                                        <p:cTn id="37" dur="1000" fill="hold"/>
                                        <p:tgtEl>
                                          <p:spTgt spid="8"/>
                                        </p:tgtEl>
                                        <p:attrNameLst>
                                          <p:attrName>style.rotation</p:attrName>
                                        </p:attrNameLst>
                                      </p:cBhvr>
                                      <p:tavLst>
                                        <p:tav tm="0">
                                          <p:val>
                                            <p:fltVal val="90"/>
                                          </p:val>
                                        </p:tav>
                                        <p:tav tm="100000">
                                          <p:val>
                                            <p:fltVal val="0"/>
                                          </p:val>
                                        </p:tav>
                                      </p:tavLst>
                                    </p:anim>
                                    <p:animEffect transition="in" filter="fade">
                                      <p:cBhvr>
                                        <p:cTn id="38" dur="1000"/>
                                        <p:tgtEl>
                                          <p:spTgt spid="8"/>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1000" fill="hold"/>
                                        <p:tgtEl>
                                          <p:spTgt spid="7"/>
                                        </p:tgtEl>
                                        <p:attrNameLst>
                                          <p:attrName>ppt_w</p:attrName>
                                        </p:attrNameLst>
                                      </p:cBhvr>
                                      <p:tavLst>
                                        <p:tav tm="0">
                                          <p:val>
                                            <p:fltVal val="0"/>
                                          </p:val>
                                        </p:tav>
                                        <p:tav tm="100000">
                                          <p:val>
                                            <p:strVal val="#ppt_w"/>
                                          </p:val>
                                        </p:tav>
                                      </p:tavLst>
                                    </p:anim>
                                    <p:anim calcmode="lin" valueType="num">
                                      <p:cBhvr>
                                        <p:cTn id="44" dur="1000" fill="hold"/>
                                        <p:tgtEl>
                                          <p:spTgt spid="7"/>
                                        </p:tgtEl>
                                        <p:attrNameLst>
                                          <p:attrName>ppt_h</p:attrName>
                                        </p:attrNameLst>
                                      </p:cBhvr>
                                      <p:tavLst>
                                        <p:tav tm="0">
                                          <p:val>
                                            <p:fltVal val="0"/>
                                          </p:val>
                                        </p:tav>
                                        <p:tav tm="100000">
                                          <p:val>
                                            <p:strVal val="#ppt_h"/>
                                          </p:val>
                                        </p:tav>
                                      </p:tavLst>
                                    </p:anim>
                                    <p:anim calcmode="lin" valueType="num">
                                      <p:cBhvr>
                                        <p:cTn id="45" dur="1000" fill="hold"/>
                                        <p:tgtEl>
                                          <p:spTgt spid="7"/>
                                        </p:tgtEl>
                                        <p:attrNameLst>
                                          <p:attrName>style.rotation</p:attrName>
                                        </p:attrNameLst>
                                      </p:cBhvr>
                                      <p:tavLst>
                                        <p:tav tm="0">
                                          <p:val>
                                            <p:fltVal val="90"/>
                                          </p:val>
                                        </p:tav>
                                        <p:tav tm="100000">
                                          <p:val>
                                            <p:fltVal val="0"/>
                                          </p:val>
                                        </p:tav>
                                      </p:tavLst>
                                    </p:anim>
                                    <p:animEffect transition="in" filter="fade">
                                      <p:cBhvr>
                                        <p:cTn id="46" dur="10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1000" fill="hold"/>
                                        <p:tgtEl>
                                          <p:spTgt spid="9"/>
                                        </p:tgtEl>
                                        <p:attrNameLst>
                                          <p:attrName>ppt_w</p:attrName>
                                        </p:attrNameLst>
                                      </p:cBhvr>
                                      <p:tavLst>
                                        <p:tav tm="0">
                                          <p:val>
                                            <p:fltVal val="0"/>
                                          </p:val>
                                        </p:tav>
                                        <p:tav tm="100000">
                                          <p:val>
                                            <p:strVal val="#ppt_w"/>
                                          </p:val>
                                        </p:tav>
                                      </p:tavLst>
                                    </p:anim>
                                    <p:anim calcmode="lin" valueType="num">
                                      <p:cBhvr>
                                        <p:cTn id="52" dur="1000" fill="hold"/>
                                        <p:tgtEl>
                                          <p:spTgt spid="9"/>
                                        </p:tgtEl>
                                        <p:attrNameLst>
                                          <p:attrName>ppt_h</p:attrName>
                                        </p:attrNameLst>
                                      </p:cBhvr>
                                      <p:tavLst>
                                        <p:tav tm="0">
                                          <p:val>
                                            <p:fltVal val="0"/>
                                          </p:val>
                                        </p:tav>
                                        <p:tav tm="100000">
                                          <p:val>
                                            <p:strVal val="#ppt_h"/>
                                          </p:val>
                                        </p:tav>
                                      </p:tavLst>
                                    </p:anim>
                                    <p:anim calcmode="lin" valueType="num">
                                      <p:cBhvr>
                                        <p:cTn id="53" dur="1000" fill="hold"/>
                                        <p:tgtEl>
                                          <p:spTgt spid="9"/>
                                        </p:tgtEl>
                                        <p:attrNameLst>
                                          <p:attrName>style.rotation</p:attrName>
                                        </p:attrNameLst>
                                      </p:cBhvr>
                                      <p:tavLst>
                                        <p:tav tm="0">
                                          <p:val>
                                            <p:fltVal val="90"/>
                                          </p:val>
                                        </p:tav>
                                        <p:tav tm="100000">
                                          <p:val>
                                            <p:fltVal val="0"/>
                                          </p:val>
                                        </p:tav>
                                      </p:tavLst>
                                    </p:anim>
                                    <p:animEffect transition="in" filter="fade">
                                      <p:cBhvr>
                                        <p:cTn id="54" dur="10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additive="base">
                                        <p:cTn id="59" dur="500" fill="hold"/>
                                        <p:tgtEl>
                                          <p:spTgt spid="2"/>
                                        </p:tgtEl>
                                        <p:attrNameLst>
                                          <p:attrName>ppt_x</p:attrName>
                                        </p:attrNameLst>
                                      </p:cBhvr>
                                      <p:tavLst>
                                        <p:tav tm="0">
                                          <p:val>
                                            <p:strVal val="#ppt_x"/>
                                          </p:val>
                                        </p:tav>
                                        <p:tav tm="100000">
                                          <p:val>
                                            <p:strVal val="#ppt_x"/>
                                          </p:val>
                                        </p:tav>
                                      </p:tavLst>
                                    </p:anim>
                                    <p:anim calcmode="lin" valueType="num">
                                      <p:cBhvr additive="base">
                                        <p:cTn id="6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1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16"/>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2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11" grpId="0"/>
      <p:bldP spid="14" grpId="0"/>
      <p:bldP spid="16" grpId="0"/>
      <p:bldP spid="20" grpId="0"/>
      <p:bldP spid="25" grpId="0"/>
      <p:bldP spid="29" grpId="0"/>
      <p:bldP spid="30" grpId="0"/>
      <p:bldP spid="3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0000"/>
                  <a:lumOff val="40000"/>
                </a:schemeClr>
              </a:solidFill>
            </a:endParaRPr>
          </a:p>
        </p:txBody>
      </p:sp>
      <p:sp>
        <p:nvSpPr>
          <p:cNvPr id="2" name="TextBox 1">
            <a:extLst>
              <a:ext uri="{FF2B5EF4-FFF2-40B4-BE49-F238E27FC236}">
                <a16:creationId xmlns:a16="http://schemas.microsoft.com/office/drawing/2014/main" id="{F45258A7-CD41-21FF-A931-52A3808D1F03}"/>
              </a:ext>
            </a:extLst>
          </p:cNvPr>
          <p:cNvSpPr txBox="1"/>
          <p:nvPr/>
        </p:nvSpPr>
        <p:spPr>
          <a:xfrm>
            <a:off x="535906" y="318720"/>
            <a:ext cx="11158789" cy="369332"/>
          </a:xfrm>
          <a:prstGeom prst="rect">
            <a:avLst/>
          </a:prstGeom>
          <a:noFill/>
        </p:spPr>
        <p:txBody>
          <a:bodyPr wrap="square">
            <a:spAutoFit/>
          </a:bodyPr>
          <a:lstStyle/>
          <a:p>
            <a:endParaRPr lang="en-US" dirty="0">
              <a:solidFill>
                <a:schemeClr val="tx1">
                  <a:lumMod val="60000"/>
                  <a:lumOff val="40000"/>
                </a:schemeClr>
              </a:solidFill>
            </a:endParaRPr>
          </a:p>
        </p:txBody>
      </p:sp>
      <p:sp>
        <p:nvSpPr>
          <p:cNvPr id="9" name="TextBox 8">
            <a:extLst>
              <a:ext uri="{FF2B5EF4-FFF2-40B4-BE49-F238E27FC236}">
                <a16:creationId xmlns:a16="http://schemas.microsoft.com/office/drawing/2014/main" id="{9F79316A-B4DD-E227-E7A9-1E2FF170D080}"/>
              </a:ext>
            </a:extLst>
          </p:cNvPr>
          <p:cNvSpPr txBox="1"/>
          <p:nvPr/>
        </p:nvSpPr>
        <p:spPr>
          <a:xfrm>
            <a:off x="784558" y="318720"/>
            <a:ext cx="11158789" cy="6601807"/>
          </a:xfrm>
          <a:prstGeom prst="rect">
            <a:avLst/>
          </a:prstGeom>
          <a:noFill/>
        </p:spPr>
        <p:txBody>
          <a:bodyPr wrap="square">
            <a:spAutoFit/>
          </a:bodyPr>
          <a:lstStyle/>
          <a:p>
            <a:r>
              <a:rPr lang="en-US" sz="3200" dirty="0">
                <a:solidFill>
                  <a:schemeClr val="tx1">
                    <a:lumMod val="60000"/>
                    <a:lumOff val="40000"/>
                  </a:schemeClr>
                </a:solidFill>
              </a:rPr>
              <a:t>Products: Database Use Cases</a:t>
            </a:r>
            <a:endParaRPr lang="en-US" sz="3600" dirty="0">
              <a:solidFill>
                <a:schemeClr val="tx1">
                  <a:lumMod val="60000"/>
                  <a:lumOff val="40000"/>
                </a:schemeClr>
              </a:solidFill>
            </a:endParaRPr>
          </a:p>
          <a:p>
            <a:endParaRPr lang="en-US" sz="1100" dirty="0">
              <a:solidFill>
                <a:schemeClr val="tx1">
                  <a:lumMod val="60000"/>
                  <a:lumOff val="40000"/>
                </a:schemeClr>
              </a:solidFill>
            </a:endParaRPr>
          </a:p>
          <a:p>
            <a:r>
              <a:rPr lang="en-US" sz="2400" dirty="0">
                <a:solidFill>
                  <a:schemeClr val="tx1">
                    <a:lumMod val="60000"/>
                    <a:lumOff val="40000"/>
                  </a:schemeClr>
                </a:solidFill>
              </a:rPr>
              <a:t>A relational database stores data in </a:t>
            </a:r>
            <a:r>
              <a:rPr lang="en-US" sz="2400" dirty="0">
                <a:solidFill>
                  <a:schemeClr val="tx2">
                    <a:lumMod val="40000"/>
                    <a:lumOff val="60000"/>
                  </a:schemeClr>
                </a:solidFill>
              </a:rPr>
              <a:t>tables</a:t>
            </a:r>
            <a:r>
              <a:rPr lang="en-US" sz="2400" dirty="0">
                <a:solidFill>
                  <a:schemeClr val="tx1">
                    <a:lumMod val="60000"/>
                    <a:lumOff val="40000"/>
                  </a:schemeClr>
                </a:solidFill>
              </a:rPr>
              <a:t>, </a:t>
            </a:r>
            <a:r>
              <a:rPr lang="en-US" sz="2400" dirty="0">
                <a:solidFill>
                  <a:schemeClr val="tx2">
                    <a:lumMod val="40000"/>
                    <a:lumOff val="60000"/>
                  </a:schemeClr>
                </a:solidFill>
              </a:rPr>
              <a:t>columns</a:t>
            </a:r>
            <a:r>
              <a:rPr lang="en-US" sz="2400" dirty="0">
                <a:solidFill>
                  <a:schemeClr val="tx1">
                    <a:lumMod val="60000"/>
                    <a:lumOff val="40000"/>
                  </a:schemeClr>
                </a:solidFill>
              </a:rPr>
              <a:t>, and </a:t>
            </a:r>
            <a:r>
              <a:rPr lang="en-US" sz="2400" dirty="0">
                <a:solidFill>
                  <a:schemeClr val="tx2">
                    <a:lumMod val="40000"/>
                    <a:lumOff val="60000"/>
                  </a:schemeClr>
                </a:solidFill>
              </a:rPr>
              <a:t>rows</a:t>
            </a:r>
            <a:r>
              <a:rPr lang="en-US" sz="2400" dirty="0">
                <a:solidFill>
                  <a:schemeClr val="tx1">
                    <a:lumMod val="60000"/>
                    <a:lumOff val="40000"/>
                  </a:schemeClr>
                </a:solidFill>
              </a:rPr>
              <a:t>, similar to a spreadsheet. All data in a column has the same format. All data in a row represents a single object, such as a person, place, product, or activity.</a:t>
            </a:r>
          </a:p>
          <a:p>
            <a:endParaRPr lang="en-US" sz="1400" dirty="0">
              <a:solidFill>
                <a:schemeClr val="tx1">
                  <a:lumMod val="60000"/>
                  <a:lumOff val="40000"/>
                </a:schemeClr>
              </a:solidFill>
            </a:endParaRPr>
          </a:p>
          <a:p>
            <a:r>
              <a:rPr lang="en-US" sz="2400" dirty="0">
                <a:solidFill>
                  <a:schemeClr val="tx1">
                    <a:lumMod val="60000"/>
                    <a:lumOff val="40000"/>
                  </a:schemeClr>
                </a:solidFill>
              </a:rPr>
              <a:t>All relational database systems support the SQL query language. SQL stands for Structured Query Language and includes statements that </a:t>
            </a:r>
            <a:r>
              <a:rPr lang="en-US" sz="2400" dirty="0">
                <a:solidFill>
                  <a:schemeClr val="tx2">
                    <a:lumMod val="40000"/>
                    <a:lumOff val="60000"/>
                  </a:schemeClr>
                </a:solidFill>
              </a:rPr>
              <a:t>read and write data, create and delete tables</a:t>
            </a:r>
            <a:r>
              <a:rPr lang="en-US" sz="2400" dirty="0">
                <a:solidFill>
                  <a:schemeClr val="tx1">
                    <a:lumMod val="60000"/>
                    <a:lumOff val="40000"/>
                  </a:schemeClr>
                </a:solidFill>
              </a:rPr>
              <a:t>, and administer the database system. (</a:t>
            </a:r>
            <a:r>
              <a:rPr lang="en-US" sz="2400" b="1" u="sng" dirty="0">
                <a:solidFill>
                  <a:schemeClr val="tx1">
                    <a:lumMod val="60000"/>
                    <a:lumOff val="40000"/>
                  </a:schemeClr>
                </a:solidFill>
              </a:rPr>
              <a:t>C.R.U.D</a:t>
            </a:r>
            <a:r>
              <a:rPr lang="en-US" sz="2400" dirty="0">
                <a:solidFill>
                  <a:schemeClr val="tx1">
                    <a:lumMod val="60000"/>
                    <a:lumOff val="40000"/>
                  </a:schemeClr>
                </a:solidFill>
              </a:rPr>
              <a:t>)</a:t>
            </a:r>
          </a:p>
          <a:p>
            <a:endParaRPr lang="en-US" dirty="0">
              <a:solidFill>
                <a:schemeClr val="tx1">
                  <a:lumMod val="60000"/>
                  <a:lumOff val="40000"/>
                </a:schemeClr>
              </a:solidFill>
            </a:endParaRPr>
          </a:p>
          <a:p>
            <a:r>
              <a:rPr lang="en-US" sz="2400" dirty="0">
                <a:solidFill>
                  <a:schemeClr val="tx1">
                    <a:lumMod val="60000"/>
                    <a:lumOff val="40000"/>
                  </a:schemeClr>
                </a:solidFill>
              </a:rPr>
              <a:t>Relational systems are </a:t>
            </a:r>
            <a:r>
              <a:rPr lang="en-US" sz="2400" dirty="0">
                <a:solidFill>
                  <a:schemeClr val="tx2">
                    <a:lumMod val="40000"/>
                    <a:lumOff val="60000"/>
                  </a:schemeClr>
                </a:solidFill>
              </a:rPr>
              <a:t>ideal for databases that require an accurate record of every transaction</a:t>
            </a:r>
            <a:r>
              <a:rPr lang="en-US" sz="2400" dirty="0">
                <a:solidFill>
                  <a:schemeClr val="tx1">
                    <a:lumMod val="60000"/>
                    <a:lumOff val="40000"/>
                  </a:schemeClr>
                </a:solidFill>
              </a:rPr>
              <a:t>, such as </a:t>
            </a:r>
            <a:r>
              <a:rPr lang="en-US" sz="2400" u="sng" dirty="0">
                <a:solidFill>
                  <a:schemeClr val="tx1">
                    <a:lumMod val="60000"/>
                    <a:lumOff val="40000"/>
                  </a:schemeClr>
                </a:solidFill>
              </a:rPr>
              <a:t>banking</a:t>
            </a:r>
            <a:r>
              <a:rPr lang="en-US" sz="2400" dirty="0">
                <a:solidFill>
                  <a:schemeClr val="tx1">
                    <a:lumMod val="60000"/>
                    <a:lumOff val="40000"/>
                  </a:schemeClr>
                </a:solidFill>
              </a:rPr>
              <a:t>, </a:t>
            </a:r>
            <a:r>
              <a:rPr lang="en-US" sz="2400" u="sng" dirty="0">
                <a:solidFill>
                  <a:schemeClr val="tx1">
                    <a:lumMod val="60000"/>
                    <a:lumOff val="40000"/>
                  </a:schemeClr>
                </a:solidFill>
              </a:rPr>
              <a:t>airline reservation systems</a:t>
            </a:r>
            <a:r>
              <a:rPr lang="en-US" sz="2400" dirty="0">
                <a:solidFill>
                  <a:schemeClr val="tx1">
                    <a:lumMod val="60000"/>
                    <a:lumOff val="40000"/>
                  </a:schemeClr>
                </a:solidFill>
              </a:rPr>
              <a:t>, and </a:t>
            </a:r>
            <a:r>
              <a:rPr lang="en-US" sz="2400" u="sng" dirty="0">
                <a:solidFill>
                  <a:schemeClr val="tx1">
                    <a:lumMod val="60000"/>
                    <a:lumOff val="40000"/>
                  </a:schemeClr>
                </a:solidFill>
              </a:rPr>
              <a:t>student records</a:t>
            </a:r>
            <a:r>
              <a:rPr lang="en-US" sz="2400" dirty="0">
                <a:solidFill>
                  <a:schemeClr val="tx1">
                    <a:lumMod val="60000"/>
                    <a:lumOff val="40000"/>
                  </a:schemeClr>
                </a:solidFill>
              </a:rPr>
              <a:t>. </a:t>
            </a:r>
          </a:p>
          <a:p>
            <a:endParaRPr lang="en-US" dirty="0">
              <a:solidFill>
                <a:schemeClr val="tx1">
                  <a:lumMod val="60000"/>
                  <a:lumOff val="40000"/>
                </a:schemeClr>
              </a:solidFill>
            </a:endParaRPr>
          </a:p>
          <a:p>
            <a:endParaRPr lang="en-US" sz="800" dirty="0">
              <a:solidFill>
                <a:schemeClr val="tx1">
                  <a:lumMod val="60000"/>
                  <a:lumOff val="40000"/>
                </a:schemeClr>
              </a:solidFill>
            </a:endParaRPr>
          </a:p>
          <a:p>
            <a:r>
              <a:rPr lang="en-US" sz="2400" dirty="0">
                <a:solidFill>
                  <a:schemeClr val="tx1">
                    <a:lumMod val="60000"/>
                    <a:lumOff val="40000"/>
                  </a:schemeClr>
                </a:solidFill>
              </a:rPr>
              <a:t>The growth of the internet in the 1990s generated massive volumes of online data, called </a:t>
            </a:r>
            <a:r>
              <a:rPr lang="en-US" sz="2400" u="sng" dirty="0">
                <a:solidFill>
                  <a:schemeClr val="tx1">
                    <a:lumMod val="60000"/>
                    <a:lumOff val="40000"/>
                  </a:schemeClr>
                </a:solidFill>
              </a:rPr>
              <a:t>big data</a:t>
            </a:r>
            <a:r>
              <a:rPr lang="en-US" sz="2400" dirty="0">
                <a:solidFill>
                  <a:schemeClr val="tx1">
                    <a:lumMod val="60000"/>
                    <a:lumOff val="40000"/>
                  </a:schemeClr>
                </a:solidFill>
              </a:rPr>
              <a:t>, often with </a:t>
            </a:r>
            <a:r>
              <a:rPr lang="en-US" sz="2400" dirty="0">
                <a:solidFill>
                  <a:schemeClr val="tx2">
                    <a:lumMod val="40000"/>
                    <a:lumOff val="60000"/>
                  </a:schemeClr>
                </a:solidFill>
              </a:rPr>
              <a:t>poorly structured</a:t>
            </a:r>
            <a:r>
              <a:rPr lang="en-US" sz="2400" dirty="0">
                <a:solidFill>
                  <a:schemeClr val="tx1">
                    <a:lumMod val="60000"/>
                    <a:lumOff val="40000"/>
                  </a:schemeClr>
                </a:solidFill>
              </a:rPr>
              <a:t> or </a:t>
            </a:r>
            <a:r>
              <a:rPr lang="en-US" sz="2400" dirty="0">
                <a:solidFill>
                  <a:schemeClr val="tx2">
                    <a:lumMod val="40000"/>
                    <a:lumOff val="60000"/>
                  </a:schemeClr>
                </a:solidFill>
              </a:rPr>
              <a:t>missing information</a:t>
            </a:r>
            <a:r>
              <a:rPr lang="en-US" sz="2400" dirty="0">
                <a:solidFill>
                  <a:schemeClr val="tx1">
                    <a:lumMod val="60000"/>
                    <a:lumOff val="40000"/>
                  </a:schemeClr>
                </a:solidFill>
              </a:rPr>
              <a:t>.</a:t>
            </a:r>
          </a:p>
          <a:p>
            <a:endParaRPr lang="en-US" dirty="0">
              <a:solidFill>
                <a:schemeClr val="tx1">
                  <a:lumMod val="60000"/>
                  <a:lumOff val="40000"/>
                </a:schemeClr>
              </a:solidFill>
            </a:endParaRPr>
          </a:p>
          <a:p>
            <a:r>
              <a:rPr lang="en-US" sz="2400" dirty="0">
                <a:solidFill>
                  <a:schemeClr val="tx1">
                    <a:lumMod val="60000"/>
                    <a:lumOff val="40000"/>
                  </a:schemeClr>
                </a:solidFill>
              </a:rPr>
              <a:t>The newer non-relational systems are called NoSQL, for 'not only SQL', and are optimized for big data.</a:t>
            </a:r>
          </a:p>
        </p:txBody>
      </p:sp>
      <p:cxnSp>
        <p:nvCxnSpPr>
          <p:cNvPr id="5" name="Straight Connector 4">
            <a:extLst>
              <a:ext uri="{FF2B5EF4-FFF2-40B4-BE49-F238E27FC236}">
                <a16:creationId xmlns:a16="http://schemas.microsoft.com/office/drawing/2014/main" id="{70A5C07D-22E2-3D12-0997-8C491298C897}"/>
              </a:ext>
            </a:extLst>
          </p:cNvPr>
          <p:cNvCxnSpPr>
            <a:cxnSpLocks/>
          </p:cNvCxnSpPr>
          <p:nvPr/>
        </p:nvCxnSpPr>
        <p:spPr>
          <a:xfrm>
            <a:off x="908957" y="4664529"/>
            <a:ext cx="1518557"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6956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45258A7-CD41-21FF-A931-52A3808D1F03}"/>
              </a:ext>
            </a:extLst>
          </p:cNvPr>
          <p:cNvSpPr txBox="1"/>
          <p:nvPr/>
        </p:nvSpPr>
        <p:spPr>
          <a:xfrm>
            <a:off x="535906" y="318720"/>
            <a:ext cx="11158789" cy="369332"/>
          </a:xfrm>
          <a:prstGeom prst="rect">
            <a:avLst/>
          </a:prstGeom>
          <a:noFill/>
        </p:spPr>
        <p:txBody>
          <a:bodyPr wrap="square">
            <a:spAutoFit/>
          </a:bodyPr>
          <a:lstStyle/>
          <a:p>
            <a:endParaRPr lang="en-US" dirty="0">
              <a:solidFill>
                <a:schemeClr val="tx1">
                  <a:lumMod val="60000"/>
                  <a:lumOff val="40000"/>
                </a:schemeClr>
              </a:solidFill>
            </a:endParaRPr>
          </a:p>
        </p:txBody>
      </p:sp>
      <p:pic>
        <p:nvPicPr>
          <p:cNvPr id="11" name="Picture 10">
            <a:extLst>
              <a:ext uri="{FF2B5EF4-FFF2-40B4-BE49-F238E27FC236}">
                <a16:creationId xmlns:a16="http://schemas.microsoft.com/office/drawing/2014/main" id="{6B9606B9-EAC9-7ED1-F163-0F8CD32AAF10}"/>
              </a:ext>
            </a:extLst>
          </p:cNvPr>
          <p:cNvPicPr>
            <a:picLocks noChangeAspect="1"/>
          </p:cNvPicPr>
          <p:nvPr/>
        </p:nvPicPr>
        <p:blipFill>
          <a:blip r:embed="rId2"/>
          <a:stretch>
            <a:fillRect/>
          </a:stretch>
        </p:blipFill>
        <p:spPr>
          <a:xfrm>
            <a:off x="138362" y="1387928"/>
            <a:ext cx="11701752" cy="3439885"/>
          </a:xfrm>
          <a:prstGeom prst="rect">
            <a:avLst/>
          </a:prstGeom>
        </p:spPr>
      </p:pic>
    </p:spTree>
    <p:extLst>
      <p:ext uri="{BB962C8B-B14F-4D97-AF65-F5344CB8AC3E}">
        <p14:creationId xmlns:p14="http://schemas.microsoft.com/office/powerpoint/2010/main" val="37019767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B989C9-0CFD-8C62-1DB8-EF04AA8E32BA}"/>
              </a:ext>
            </a:extLst>
          </p:cNvPr>
          <p:cNvSpPr txBox="1"/>
          <p:nvPr/>
        </p:nvSpPr>
        <p:spPr>
          <a:xfrm>
            <a:off x="3678829" y="2819682"/>
            <a:ext cx="6739363" cy="954107"/>
          </a:xfrm>
          <a:prstGeom prst="rect">
            <a:avLst/>
          </a:prstGeom>
          <a:noFill/>
        </p:spPr>
        <p:txBody>
          <a:bodyPr wrap="square" rtlCol="0">
            <a:spAutoFit/>
          </a:bodyPr>
          <a:lstStyle/>
          <a:p>
            <a:r>
              <a:rPr lang="en-US" sz="2800" dirty="0">
                <a:solidFill>
                  <a:schemeClr val="tx1">
                    <a:lumMod val="60000"/>
                    <a:lumOff val="40000"/>
                  </a:schemeClr>
                </a:solidFill>
              </a:rPr>
              <a:t>Module 1 Introduction to Databases</a:t>
            </a:r>
          </a:p>
          <a:p>
            <a:r>
              <a:rPr lang="en-US" sz="2800" dirty="0">
                <a:solidFill>
                  <a:schemeClr val="tx1">
                    <a:lumMod val="60000"/>
                    <a:lumOff val="40000"/>
                  </a:schemeClr>
                </a:solidFill>
              </a:rPr>
              <a:t>Section 1 Part 1: </a:t>
            </a:r>
            <a:r>
              <a:rPr lang="en-US" sz="2800" b="1" dirty="0">
                <a:solidFill>
                  <a:schemeClr val="tx1">
                    <a:lumMod val="60000"/>
                    <a:lumOff val="40000"/>
                  </a:schemeClr>
                </a:solidFill>
              </a:rPr>
              <a:t>Database Basics</a:t>
            </a:r>
            <a:endParaRPr lang="en-US" sz="2800" dirty="0"/>
          </a:p>
        </p:txBody>
      </p:sp>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Database with solid fill">
            <a:extLst>
              <a:ext uri="{FF2B5EF4-FFF2-40B4-BE49-F238E27FC236}">
                <a16:creationId xmlns:a16="http://schemas.microsoft.com/office/drawing/2014/main" id="{36CA2E72-8587-06B2-5ECE-5B900B3BF8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21380" y="2485000"/>
            <a:ext cx="1623470" cy="1623470"/>
          </a:xfrm>
          <a:prstGeom prst="rect">
            <a:avLst/>
          </a:prstGeom>
        </p:spPr>
      </p:pic>
    </p:spTree>
    <p:extLst>
      <p:ext uri="{BB962C8B-B14F-4D97-AF65-F5344CB8AC3E}">
        <p14:creationId xmlns:p14="http://schemas.microsoft.com/office/powerpoint/2010/main" val="5793317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Database with solid fill">
            <a:extLst>
              <a:ext uri="{FF2B5EF4-FFF2-40B4-BE49-F238E27FC236}">
                <a16:creationId xmlns:a16="http://schemas.microsoft.com/office/drawing/2014/main" id="{36CA2E72-8587-06B2-5ECE-5B900B3BF8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82835" y="2485000"/>
            <a:ext cx="1623470" cy="1623470"/>
          </a:xfrm>
          <a:prstGeom prst="rect">
            <a:avLst/>
          </a:prstGeom>
        </p:spPr>
      </p:pic>
      <p:sp>
        <p:nvSpPr>
          <p:cNvPr id="2" name="TextBox 1">
            <a:extLst>
              <a:ext uri="{FF2B5EF4-FFF2-40B4-BE49-F238E27FC236}">
                <a16:creationId xmlns:a16="http://schemas.microsoft.com/office/drawing/2014/main" id="{05807570-7280-466A-91E2-C4CA92FD676E}"/>
              </a:ext>
            </a:extLst>
          </p:cNvPr>
          <p:cNvSpPr txBox="1"/>
          <p:nvPr/>
        </p:nvSpPr>
        <p:spPr>
          <a:xfrm>
            <a:off x="3678829" y="2819682"/>
            <a:ext cx="6739363" cy="954107"/>
          </a:xfrm>
          <a:prstGeom prst="rect">
            <a:avLst/>
          </a:prstGeom>
          <a:noFill/>
        </p:spPr>
        <p:txBody>
          <a:bodyPr wrap="square" rtlCol="0">
            <a:spAutoFit/>
          </a:bodyPr>
          <a:lstStyle/>
          <a:p>
            <a:r>
              <a:rPr lang="en-US" sz="2800" dirty="0">
                <a:solidFill>
                  <a:schemeClr val="tx1">
                    <a:lumMod val="60000"/>
                    <a:lumOff val="40000"/>
                  </a:schemeClr>
                </a:solidFill>
              </a:rPr>
              <a:t>Module 1 Introduction to Databases</a:t>
            </a:r>
          </a:p>
          <a:p>
            <a:r>
              <a:rPr lang="en-US" sz="2800" dirty="0">
                <a:solidFill>
                  <a:schemeClr val="tx1">
                    <a:lumMod val="60000"/>
                    <a:lumOff val="40000"/>
                  </a:schemeClr>
                </a:solidFill>
              </a:rPr>
              <a:t>Section 1 Part 3: </a:t>
            </a:r>
            <a:r>
              <a:rPr lang="en-US" sz="2800" b="1" dirty="0">
                <a:solidFill>
                  <a:schemeClr val="tx1">
                    <a:lumMod val="60000"/>
                    <a:lumOff val="40000"/>
                  </a:schemeClr>
                </a:solidFill>
              </a:rPr>
              <a:t>Query Languages</a:t>
            </a:r>
            <a:endParaRPr lang="en-US" sz="2800" dirty="0"/>
          </a:p>
        </p:txBody>
      </p:sp>
    </p:spTree>
    <p:extLst>
      <p:ext uri="{BB962C8B-B14F-4D97-AF65-F5344CB8AC3E}">
        <p14:creationId xmlns:p14="http://schemas.microsoft.com/office/powerpoint/2010/main" val="29237662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C083CC5-7FAC-BF2D-F49E-10E66CE43B5E}"/>
              </a:ext>
            </a:extLst>
          </p:cNvPr>
          <p:cNvSpPr txBox="1"/>
          <p:nvPr/>
        </p:nvSpPr>
        <p:spPr>
          <a:xfrm>
            <a:off x="2467769" y="1578283"/>
            <a:ext cx="7256462" cy="3416320"/>
          </a:xfrm>
          <a:prstGeom prst="rect">
            <a:avLst/>
          </a:prstGeom>
          <a:noFill/>
        </p:spPr>
        <p:txBody>
          <a:bodyPr wrap="square">
            <a:spAutoFit/>
          </a:bodyPr>
          <a:lstStyle/>
          <a:p>
            <a:r>
              <a:rPr lang="en-US" sz="2400" dirty="0">
                <a:solidFill>
                  <a:schemeClr val="tx1">
                    <a:lumMod val="60000"/>
                    <a:lumOff val="40000"/>
                  </a:schemeClr>
                </a:solidFill>
              </a:rPr>
              <a:t>A database system </a:t>
            </a:r>
            <a:r>
              <a:rPr lang="en-US" sz="2400" dirty="0">
                <a:solidFill>
                  <a:schemeClr val="accent6">
                    <a:lumMod val="50000"/>
                  </a:schemeClr>
                </a:solidFill>
              </a:rPr>
              <a:t>responds to queries </a:t>
            </a:r>
            <a:r>
              <a:rPr lang="en-US" sz="2400" dirty="0">
                <a:solidFill>
                  <a:schemeClr val="tx1">
                    <a:lumMod val="60000"/>
                    <a:lumOff val="40000"/>
                  </a:schemeClr>
                </a:solidFill>
              </a:rPr>
              <a:t>written in a </a:t>
            </a:r>
            <a:r>
              <a:rPr lang="en-US" sz="2400" dirty="0">
                <a:solidFill>
                  <a:schemeClr val="tx2">
                    <a:lumMod val="40000"/>
                    <a:lumOff val="60000"/>
                  </a:schemeClr>
                </a:solidFill>
              </a:rPr>
              <a:t>query language. </a:t>
            </a:r>
          </a:p>
          <a:p>
            <a:endParaRPr lang="en-US" sz="2400" dirty="0"/>
          </a:p>
          <a:p>
            <a:r>
              <a:rPr lang="en-US" sz="2400" dirty="0">
                <a:solidFill>
                  <a:schemeClr val="tx1">
                    <a:lumMod val="60000"/>
                    <a:lumOff val="40000"/>
                  </a:schemeClr>
                </a:solidFill>
              </a:rPr>
              <a:t>A </a:t>
            </a:r>
            <a:r>
              <a:rPr lang="en-US" sz="2400" dirty="0">
                <a:solidFill>
                  <a:schemeClr val="tx2">
                    <a:lumMod val="40000"/>
                    <a:lumOff val="60000"/>
                  </a:schemeClr>
                </a:solidFill>
              </a:rPr>
              <a:t>query</a:t>
            </a:r>
            <a:r>
              <a:rPr lang="en-US" sz="2400" dirty="0"/>
              <a:t> </a:t>
            </a:r>
            <a:r>
              <a:rPr lang="en-US" sz="2400" dirty="0">
                <a:solidFill>
                  <a:schemeClr val="tx1">
                    <a:lumMod val="60000"/>
                    <a:lumOff val="40000"/>
                  </a:schemeClr>
                </a:solidFill>
              </a:rPr>
              <a:t>is a command for a database that typically </a:t>
            </a:r>
            <a:r>
              <a:rPr lang="en-US" sz="2400" dirty="0">
                <a:solidFill>
                  <a:schemeClr val="accent6">
                    <a:lumMod val="50000"/>
                  </a:schemeClr>
                </a:solidFill>
              </a:rPr>
              <a:t>inserts</a:t>
            </a:r>
            <a:r>
              <a:rPr lang="en-US" sz="2400" dirty="0"/>
              <a:t> </a:t>
            </a:r>
            <a:r>
              <a:rPr lang="en-US" sz="2400" dirty="0">
                <a:solidFill>
                  <a:schemeClr val="tx1">
                    <a:lumMod val="60000"/>
                    <a:lumOff val="40000"/>
                  </a:schemeClr>
                </a:solidFill>
              </a:rPr>
              <a:t>new data, </a:t>
            </a:r>
            <a:r>
              <a:rPr lang="en-US" sz="2400" dirty="0">
                <a:solidFill>
                  <a:schemeClr val="accent6">
                    <a:lumMod val="50000"/>
                  </a:schemeClr>
                </a:solidFill>
              </a:rPr>
              <a:t>retrieves</a:t>
            </a:r>
            <a:r>
              <a:rPr lang="en-US" sz="2400" dirty="0"/>
              <a:t> </a:t>
            </a:r>
            <a:r>
              <a:rPr lang="en-US" sz="2400" dirty="0">
                <a:solidFill>
                  <a:schemeClr val="tx1">
                    <a:lumMod val="60000"/>
                    <a:lumOff val="40000"/>
                  </a:schemeClr>
                </a:solidFill>
              </a:rPr>
              <a:t>data,</a:t>
            </a:r>
            <a:r>
              <a:rPr lang="en-US" sz="2400" dirty="0"/>
              <a:t> </a:t>
            </a:r>
            <a:r>
              <a:rPr lang="en-US" sz="2400" dirty="0">
                <a:solidFill>
                  <a:schemeClr val="accent6">
                    <a:lumMod val="50000"/>
                  </a:schemeClr>
                </a:solidFill>
              </a:rPr>
              <a:t>updates</a:t>
            </a:r>
            <a:r>
              <a:rPr lang="en-US" sz="2400" dirty="0"/>
              <a:t> </a:t>
            </a:r>
            <a:r>
              <a:rPr lang="en-US" sz="2400" dirty="0">
                <a:solidFill>
                  <a:schemeClr val="tx1">
                    <a:lumMod val="60000"/>
                    <a:lumOff val="40000"/>
                  </a:schemeClr>
                </a:solidFill>
              </a:rPr>
              <a:t>data, or </a:t>
            </a:r>
            <a:r>
              <a:rPr lang="en-US" sz="2400" dirty="0">
                <a:solidFill>
                  <a:schemeClr val="accent6">
                    <a:lumMod val="50000"/>
                  </a:schemeClr>
                </a:solidFill>
              </a:rPr>
              <a:t>deletes</a:t>
            </a:r>
            <a:r>
              <a:rPr lang="en-US" sz="2400" dirty="0"/>
              <a:t> </a:t>
            </a:r>
            <a:r>
              <a:rPr lang="en-US" sz="2400" dirty="0">
                <a:solidFill>
                  <a:schemeClr val="tx1">
                    <a:lumMod val="60000"/>
                    <a:lumOff val="40000"/>
                  </a:schemeClr>
                </a:solidFill>
              </a:rPr>
              <a:t>data from a database. (C.R.U.D.)</a:t>
            </a:r>
          </a:p>
          <a:p>
            <a:endParaRPr lang="en-US" sz="2400" dirty="0"/>
          </a:p>
          <a:p>
            <a:r>
              <a:rPr lang="en-US" sz="2400" dirty="0">
                <a:solidFill>
                  <a:schemeClr val="tx1">
                    <a:lumMod val="60000"/>
                    <a:lumOff val="40000"/>
                  </a:schemeClr>
                </a:solidFill>
              </a:rPr>
              <a:t>A query language is a computer programming language for writing database queries.</a:t>
            </a:r>
          </a:p>
        </p:txBody>
      </p:sp>
      <p:pic>
        <p:nvPicPr>
          <p:cNvPr id="7" name="Picture 6" descr="Logo&#10;&#10;Description automatically generated with low confidence">
            <a:extLst>
              <a:ext uri="{FF2B5EF4-FFF2-40B4-BE49-F238E27FC236}">
                <a16:creationId xmlns:a16="http://schemas.microsoft.com/office/drawing/2014/main" id="{908F4FA5-765C-8B36-4E78-95B5C62A7916}"/>
              </a:ext>
            </a:extLst>
          </p:cNvPr>
          <p:cNvPicPr>
            <a:picLocks noChangeAspect="1"/>
          </p:cNvPicPr>
          <p:nvPr/>
        </p:nvPicPr>
        <p:blipFill rotWithShape="1">
          <a:blip r:embed="rId3">
            <a:extLst>
              <a:ext uri="{28A0092B-C50C-407E-A947-70E740481C1C}">
                <a14:useLocalDpi xmlns:a14="http://schemas.microsoft.com/office/drawing/2010/main" val="0"/>
              </a:ext>
            </a:extLst>
          </a:blip>
          <a:srcRect t="18404" b="19266"/>
          <a:stretch/>
        </p:blipFill>
        <p:spPr>
          <a:xfrm>
            <a:off x="7605791" y="5401812"/>
            <a:ext cx="1878817" cy="1171074"/>
          </a:xfrm>
          <a:prstGeom prst="rect">
            <a:avLst/>
          </a:prstGeom>
        </p:spPr>
      </p:pic>
    </p:spTree>
    <p:extLst>
      <p:ext uri="{BB962C8B-B14F-4D97-AF65-F5344CB8AC3E}">
        <p14:creationId xmlns:p14="http://schemas.microsoft.com/office/powerpoint/2010/main" val="1822152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C083CC5-7FAC-BF2D-F49E-10E66CE43B5E}"/>
              </a:ext>
            </a:extLst>
          </p:cNvPr>
          <p:cNvSpPr txBox="1"/>
          <p:nvPr/>
        </p:nvSpPr>
        <p:spPr>
          <a:xfrm>
            <a:off x="1715666" y="1289953"/>
            <a:ext cx="7256462" cy="4278094"/>
          </a:xfrm>
          <a:prstGeom prst="rect">
            <a:avLst/>
          </a:prstGeom>
          <a:noFill/>
        </p:spPr>
        <p:txBody>
          <a:bodyPr wrap="square">
            <a:spAutoFit/>
          </a:bodyPr>
          <a:lstStyle/>
          <a:p>
            <a:r>
              <a:rPr lang="en-US" sz="4000" dirty="0">
                <a:solidFill>
                  <a:schemeClr val="tx1">
                    <a:lumMod val="60000"/>
                    <a:lumOff val="40000"/>
                  </a:schemeClr>
                </a:solidFill>
              </a:rPr>
              <a:t>Writing queries with SQL</a:t>
            </a:r>
          </a:p>
          <a:p>
            <a:endParaRPr lang="en-US" sz="1600" dirty="0"/>
          </a:p>
          <a:p>
            <a:r>
              <a:rPr lang="en-US" sz="2400" dirty="0">
                <a:solidFill>
                  <a:schemeClr val="tx2">
                    <a:lumMod val="40000"/>
                    <a:lumOff val="60000"/>
                  </a:schemeClr>
                </a:solidFill>
              </a:rPr>
              <a:t>Structured Query Language, </a:t>
            </a:r>
            <a:r>
              <a:rPr lang="en-US" sz="2400" dirty="0">
                <a:solidFill>
                  <a:schemeClr val="tx1">
                    <a:lumMod val="60000"/>
                    <a:lumOff val="40000"/>
                  </a:schemeClr>
                </a:solidFill>
              </a:rPr>
              <a:t>or SQL, is the standard query language of relational database systems. </a:t>
            </a:r>
          </a:p>
          <a:p>
            <a:endParaRPr lang="en-US" sz="2400" dirty="0">
              <a:solidFill>
                <a:schemeClr val="tx1">
                  <a:lumMod val="60000"/>
                  <a:lumOff val="40000"/>
                </a:schemeClr>
              </a:solidFill>
            </a:endParaRPr>
          </a:p>
          <a:p>
            <a:r>
              <a:rPr lang="en-US" sz="2400" dirty="0">
                <a:solidFill>
                  <a:schemeClr val="tx1">
                    <a:lumMod val="60000"/>
                    <a:lumOff val="40000"/>
                  </a:schemeClr>
                </a:solidFill>
              </a:rPr>
              <a:t>The SQL standard is sponsored by the American National Standards Institute (ANSI) and the International Standards Organization (ISO).</a:t>
            </a:r>
          </a:p>
          <a:p>
            <a:endParaRPr lang="en-US" sz="2400" dirty="0"/>
          </a:p>
          <a:p>
            <a:r>
              <a:rPr lang="en-US" sz="2400" dirty="0"/>
              <a:t> </a:t>
            </a:r>
            <a:r>
              <a:rPr lang="en-US" sz="2400" dirty="0">
                <a:solidFill>
                  <a:schemeClr val="tx2">
                    <a:lumMod val="40000"/>
                    <a:lumOff val="60000"/>
                  </a:schemeClr>
                </a:solidFill>
              </a:rPr>
              <a:t>SQL</a:t>
            </a:r>
            <a:r>
              <a:rPr lang="en-US" sz="2400" dirty="0"/>
              <a:t> </a:t>
            </a:r>
            <a:r>
              <a:rPr lang="en-US" sz="2400" dirty="0">
                <a:solidFill>
                  <a:schemeClr val="tx1">
                    <a:lumMod val="60000"/>
                    <a:lumOff val="40000"/>
                  </a:schemeClr>
                </a:solidFill>
              </a:rPr>
              <a:t>is pronounced either </a:t>
            </a:r>
            <a:r>
              <a:rPr lang="en-US" sz="2400" dirty="0">
                <a:solidFill>
                  <a:schemeClr val="accent6">
                    <a:lumMod val="50000"/>
                  </a:schemeClr>
                </a:solidFill>
              </a:rPr>
              <a:t>'S-Q-L'</a:t>
            </a:r>
            <a:r>
              <a:rPr lang="en-US" sz="2400" dirty="0"/>
              <a:t> </a:t>
            </a:r>
            <a:r>
              <a:rPr lang="en-US" sz="2400" dirty="0">
                <a:solidFill>
                  <a:schemeClr val="tx1">
                    <a:lumMod val="60000"/>
                    <a:lumOff val="40000"/>
                  </a:schemeClr>
                </a:solidFill>
              </a:rPr>
              <a:t>or</a:t>
            </a:r>
            <a:r>
              <a:rPr lang="en-US" sz="2400" dirty="0"/>
              <a:t> </a:t>
            </a:r>
            <a:r>
              <a:rPr lang="en-US" sz="2400" dirty="0">
                <a:solidFill>
                  <a:schemeClr val="accent6">
                    <a:lumMod val="50000"/>
                  </a:schemeClr>
                </a:solidFill>
              </a:rPr>
              <a:t>'seekwəl</a:t>
            </a:r>
            <a:r>
              <a:rPr lang="en-US" sz="2400" dirty="0"/>
              <a:t>', </a:t>
            </a:r>
            <a:r>
              <a:rPr lang="en-US" sz="2400" dirty="0">
                <a:solidFill>
                  <a:schemeClr val="tx1">
                    <a:lumMod val="60000"/>
                    <a:lumOff val="40000"/>
                  </a:schemeClr>
                </a:solidFill>
              </a:rPr>
              <a:t>but the preferred pronunciation is</a:t>
            </a:r>
            <a:r>
              <a:rPr lang="en-US" sz="2400" dirty="0"/>
              <a:t> </a:t>
            </a:r>
            <a:r>
              <a:rPr lang="en-US" sz="2400" dirty="0">
                <a:solidFill>
                  <a:schemeClr val="accent6">
                    <a:lumMod val="50000"/>
                  </a:schemeClr>
                </a:solidFill>
              </a:rPr>
              <a:t>'S-Q-L</a:t>
            </a:r>
            <a:r>
              <a:rPr lang="en-US" sz="2400" dirty="0"/>
              <a:t>'.</a:t>
            </a:r>
          </a:p>
        </p:txBody>
      </p:sp>
      <p:pic>
        <p:nvPicPr>
          <p:cNvPr id="7" name="Picture 6" descr="Logo&#10;&#10;Description automatically generated with low confidence">
            <a:extLst>
              <a:ext uri="{FF2B5EF4-FFF2-40B4-BE49-F238E27FC236}">
                <a16:creationId xmlns:a16="http://schemas.microsoft.com/office/drawing/2014/main" id="{908F4FA5-765C-8B36-4E78-95B5C62A7916}"/>
              </a:ext>
            </a:extLst>
          </p:cNvPr>
          <p:cNvPicPr>
            <a:picLocks noChangeAspect="1"/>
          </p:cNvPicPr>
          <p:nvPr/>
        </p:nvPicPr>
        <p:blipFill rotWithShape="1">
          <a:blip r:embed="rId3">
            <a:extLst>
              <a:ext uri="{28A0092B-C50C-407E-A947-70E740481C1C}">
                <a14:useLocalDpi xmlns:a14="http://schemas.microsoft.com/office/drawing/2010/main" val="0"/>
              </a:ext>
            </a:extLst>
          </a:blip>
          <a:srcRect t="18404" b="19266"/>
          <a:stretch/>
        </p:blipFill>
        <p:spPr>
          <a:xfrm>
            <a:off x="8822107" y="4641084"/>
            <a:ext cx="1878817" cy="1171074"/>
          </a:xfrm>
          <a:prstGeom prst="rect">
            <a:avLst/>
          </a:prstGeom>
        </p:spPr>
      </p:pic>
    </p:spTree>
    <p:extLst>
      <p:ext uri="{BB962C8B-B14F-4D97-AF65-F5344CB8AC3E}">
        <p14:creationId xmlns:p14="http://schemas.microsoft.com/office/powerpoint/2010/main" val="6591904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C083CC5-7FAC-BF2D-F49E-10E66CE43B5E}"/>
              </a:ext>
            </a:extLst>
          </p:cNvPr>
          <p:cNvSpPr txBox="1"/>
          <p:nvPr/>
        </p:nvSpPr>
        <p:spPr>
          <a:xfrm>
            <a:off x="1379201" y="920621"/>
            <a:ext cx="9433597" cy="5139869"/>
          </a:xfrm>
          <a:prstGeom prst="rect">
            <a:avLst/>
          </a:prstGeom>
          <a:noFill/>
        </p:spPr>
        <p:txBody>
          <a:bodyPr wrap="square">
            <a:spAutoFit/>
          </a:bodyPr>
          <a:lstStyle/>
          <a:p>
            <a:r>
              <a:rPr lang="en-US" sz="4000" dirty="0">
                <a:solidFill>
                  <a:schemeClr val="tx1">
                    <a:lumMod val="60000"/>
                    <a:lumOff val="40000"/>
                  </a:schemeClr>
                </a:solidFill>
              </a:rPr>
              <a:t>Terminology</a:t>
            </a:r>
          </a:p>
          <a:p>
            <a:endParaRPr lang="en-US" sz="2400" dirty="0">
              <a:solidFill>
                <a:schemeClr val="tx1">
                  <a:lumMod val="60000"/>
                  <a:lumOff val="40000"/>
                </a:schemeClr>
              </a:solidFill>
            </a:endParaRPr>
          </a:p>
          <a:p>
            <a:r>
              <a:rPr lang="en-US" sz="2400" dirty="0">
                <a:solidFill>
                  <a:schemeClr val="tx1">
                    <a:lumMod val="60000"/>
                    <a:lumOff val="40000"/>
                  </a:schemeClr>
                </a:solidFill>
              </a:rPr>
              <a:t>An </a:t>
            </a:r>
            <a:r>
              <a:rPr lang="en-US" sz="2400" dirty="0">
                <a:solidFill>
                  <a:schemeClr val="tx2">
                    <a:lumMod val="40000"/>
                    <a:lumOff val="60000"/>
                  </a:schemeClr>
                </a:solidFill>
              </a:rPr>
              <a:t>SQL statement </a:t>
            </a:r>
            <a:r>
              <a:rPr lang="en-US" sz="2400" dirty="0">
                <a:solidFill>
                  <a:schemeClr val="tx1">
                    <a:lumMod val="60000"/>
                    <a:lumOff val="40000"/>
                  </a:schemeClr>
                </a:solidFill>
              </a:rPr>
              <a:t>is a database command, such as a query that </a:t>
            </a:r>
            <a:r>
              <a:rPr lang="en-US" sz="2400" dirty="0">
                <a:solidFill>
                  <a:schemeClr val="accent6">
                    <a:lumMod val="50000"/>
                  </a:schemeClr>
                </a:solidFill>
              </a:rPr>
              <a:t>inserts</a:t>
            </a:r>
            <a:r>
              <a:rPr lang="en-US" sz="2400" dirty="0">
                <a:solidFill>
                  <a:schemeClr val="tx1">
                    <a:lumMod val="60000"/>
                    <a:lumOff val="40000"/>
                  </a:schemeClr>
                </a:solidFill>
              </a:rPr>
              <a:t>, </a:t>
            </a:r>
            <a:r>
              <a:rPr lang="en-US" sz="2400" dirty="0">
                <a:solidFill>
                  <a:schemeClr val="accent6">
                    <a:lumMod val="50000"/>
                  </a:schemeClr>
                </a:solidFill>
              </a:rPr>
              <a:t>retrieves</a:t>
            </a:r>
            <a:r>
              <a:rPr lang="en-US" sz="2400" dirty="0">
                <a:solidFill>
                  <a:schemeClr val="tx1">
                    <a:lumMod val="60000"/>
                    <a:lumOff val="40000"/>
                  </a:schemeClr>
                </a:solidFill>
              </a:rPr>
              <a:t>, </a:t>
            </a:r>
            <a:r>
              <a:rPr lang="en-US" sz="2400" dirty="0">
                <a:solidFill>
                  <a:schemeClr val="accent6">
                    <a:lumMod val="50000"/>
                  </a:schemeClr>
                </a:solidFill>
              </a:rPr>
              <a:t>updates</a:t>
            </a:r>
            <a:r>
              <a:rPr lang="en-US" sz="2400" dirty="0">
                <a:solidFill>
                  <a:schemeClr val="tx1">
                    <a:lumMod val="60000"/>
                    <a:lumOff val="40000"/>
                  </a:schemeClr>
                </a:solidFill>
              </a:rPr>
              <a:t>, or </a:t>
            </a:r>
            <a:r>
              <a:rPr lang="en-US" sz="2400" dirty="0">
                <a:solidFill>
                  <a:schemeClr val="accent6">
                    <a:lumMod val="50000"/>
                  </a:schemeClr>
                </a:solidFill>
              </a:rPr>
              <a:t>deletes</a:t>
            </a:r>
            <a:r>
              <a:rPr lang="en-US" sz="2400" dirty="0">
                <a:solidFill>
                  <a:schemeClr val="tx1">
                    <a:lumMod val="60000"/>
                    <a:lumOff val="40000"/>
                  </a:schemeClr>
                </a:solidFill>
              </a:rPr>
              <a:t> data:</a:t>
            </a:r>
          </a:p>
          <a:p>
            <a:endParaRPr lang="en-US" sz="2400" dirty="0">
              <a:solidFill>
                <a:schemeClr val="tx1">
                  <a:lumMod val="60000"/>
                  <a:lumOff val="40000"/>
                </a:schemeClr>
              </a:solidFill>
            </a:endParaRPr>
          </a:p>
          <a:p>
            <a:r>
              <a:rPr lang="en-US" sz="2400" dirty="0">
                <a:solidFill>
                  <a:schemeClr val="accent6">
                    <a:lumMod val="50000"/>
                  </a:schemeClr>
                </a:solidFill>
              </a:rPr>
              <a:t>INSERT</a:t>
            </a:r>
            <a:r>
              <a:rPr lang="en-US" sz="2400" dirty="0">
                <a:solidFill>
                  <a:schemeClr val="tx1">
                    <a:lumMod val="60000"/>
                    <a:lumOff val="40000"/>
                  </a:schemeClr>
                </a:solidFill>
              </a:rPr>
              <a:t> inserts rows into a table.</a:t>
            </a:r>
          </a:p>
          <a:p>
            <a:r>
              <a:rPr lang="en-US" sz="2400" dirty="0">
                <a:solidFill>
                  <a:schemeClr val="accent6">
                    <a:lumMod val="50000"/>
                  </a:schemeClr>
                </a:solidFill>
              </a:rPr>
              <a:t>SELECT</a:t>
            </a:r>
            <a:r>
              <a:rPr lang="en-US" sz="2400" dirty="0">
                <a:solidFill>
                  <a:schemeClr val="tx1">
                    <a:lumMod val="60000"/>
                    <a:lumOff val="40000"/>
                  </a:schemeClr>
                </a:solidFill>
              </a:rPr>
              <a:t> retrieves data from a table.</a:t>
            </a:r>
          </a:p>
          <a:p>
            <a:r>
              <a:rPr lang="en-US" sz="2400" dirty="0">
                <a:solidFill>
                  <a:schemeClr val="accent6">
                    <a:lumMod val="50000"/>
                  </a:schemeClr>
                </a:solidFill>
              </a:rPr>
              <a:t>UPDATE</a:t>
            </a:r>
            <a:r>
              <a:rPr lang="en-US" sz="2400" dirty="0">
                <a:solidFill>
                  <a:schemeClr val="tx1">
                    <a:lumMod val="60000"/>
                    <a:lumOff val="40000"/>
                  </a:schemeClr>
                </a:solidFill>
              </a:rPr>
              <a:t> modifies data in a table.</a:t>
            </a:r>
          </a:p>
          <a:p>
            <a:r>
              <a:rPr lang="en-US" sz="2400" dirty="0">
                <a:solidFill>
                  <a:schemeClr val="accent6">
                    <a:lumMod val="50000"/>
                  </a:schemeClr>
                </a:solidFill>
              </a:rPr>
              <a:t>DELETE</a:t>
            </a:r>
            <a:r>
              <a:rPr lang="en-US" sz="2400" dirty="0">
                <a:solidFill>
                  <a:schemeClr val="tx1">
                    <a:lumMod val="60000"/>
                    <a:lumOff val="40000"/>
                  </a:schemeClr>
                </a:solidFill>
              </a:rPr>
              <a:t> deletes rows from a table.</a:t>
            </a:r>
          </a:p>
          <a:p>
            <a:endParaRPr lang="en-US" sz="2400" dirty="0">
              <a:solidFill>
                <a:schemeClr val="tx1">
                  <a:lumMod val="60000"/>
                  <a:lumOff val="40000"/>
                </a:schemeClr>
              </a:solidFill>
            </a:endParaRPr>
          </a:p>
          <a:p>
            <a:r>
              <a:rPr lang="en-US" sz="2400" dirty="0">
                <a:solidFill>
                  <a:schemeClr val="tx1">
                    <a:lumMod val="60000"/>
                    <a:lumOff val="40000"/>
                  </a:schemeClr>
                </a:solidFill>
              </a:rPr>
              <a:t>The SQL language contains many other statements for creating and deleting databases, creating and deleting tables, assigning user permissions, and so on.</a:t>
            </a:r>
          </a:p>
        </p:txBody>
      </p:sp>
    </p:spTree>
    <p:extLst>
      <p:ext uri="{BB962C8B-B14F-4D97-AF65-F5344CB8AC3E}">
        <p14:creationId xmlns:p14="http://schemas.microsoft.com/office/powerpoint/2010/main" val="1034116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C083CC5-7FAC-BF2D-F49E-10E66CE43B5E}"/>
              </a:ext>
            </a:extLst>
          </p:cNvPr>
          <p:cNvSpPr txBox="1"/>
          <p:nvPr/>
        </p:nvSpPr>
        <p:spPr>
          <a:xfrm>
            <a:off x="1379201" y="366623"/>
            <a:ext cx="9433597" cy="6124754"/>
          </a:xfrm>
          <a:prstGeom prst="rect">
            <a:avLst/>
          </a:prstGeom>
          <a:noFill/>
        </p:spPr>
        <p:txBody>
          <a:bodyPr wrap="square">
            <a:spAutoFit/>
          </a:bodyPr>
          <a:lstStyle/>
          <a:p>
            <a:r>
              <a:rPr lang="en-US" sz="4000" dirty="0">
                <a:solidFill>
                  <a:schemeClr val="tx1">
                    <a:lumMod val="60000"/>
                    <a:lumOff val="40000"/>
                  </a:schemeClr>
                </a:solidFill>
              </a:rPr>
              <a:t>Creating tables with SQL</a:t>
            </a:r>
          </a:p>
          <a:p>
            <a:endParaRPr lang="en-US" sz="1200" dirty="0">
              <a:solidFill>
                <a:schemeClr val="tx1">
                  <a:lumMod val="60000"/>
                  <a:lumOff val="40000"/>
                </a:schemeClr>
              </a:solidFill>
            </a:endParaRPr>
          </a:p>
          <a:p>
            <a:r>
              <a:rPr lang="en-US" sz="2400" dirty="0">
                <a:solidFill>
                  <a:schemeClr val="tx1">
                    <a:lumMod val="60000"/>
                    <a:lumOff val="40000"/>
                  </a:schemeClr>
                </a:solidFill>
              </a:rPr>
              <a:t>The SQL </a:t>
            </a:r>
            <a:r>
              <a:rPr lang="en-US" sz="2400" dirty="0">
                <a:solidFill>
                  <a:schemeClr val="tx2">
                    <a:lumMod val="40000"/>
                    <a:lumOff val="60000"/>
                  </a:schemeClr>
                </a:solidFill>
              </a:rPr>
              <a:t>CREATE TABLE statement </a:t>
            </a:r>
            <a:r>
              <a:rPr lang="en-US" sz="2400" dirty="0">
                <a:solidFill>
                  <a:schemeClr val="tx1">
                    <a:lumMod val="60000"/>
                    <a:lumOff val="40000"/>
                  </a:schemeClr>
                </a:solidFill>
              </a:rPr>
              <a:t>creates a new table by specifying the table and column names. Each column is assigned a data type that indicates the format of column values. </a:t>
            </a:r>
          </a:p>
          <a:p>
            <a:endParaRPr lang="en-US" sz="2400" dirty="0">
              <a:solidFill>
                <a:schemeClr val="tx1">
                  <a:lumMod val="60000"/>
                  <a:lumOff val="40000"/>
                </a:schemeClr>
              </a:solidFill>
            </a:endParaRPr>
          </a:p>
          <a:p>
            <a:r>
              <a:rPr lang="en-US" sz="2800" u="sng" dirty="0">
                <a:solidFill>
                  <a:schemeClr val="tx1">
                    <a:lumMod val="60000"/>
                    <a:lumOff val="40000"/>
                  </a:schemeClr>
                </a:solidFill>
              </a:rPr>
              <a:t>Data types can be numeric, textual, or complex</a:t>
            </a:r>
            <a:r>
              <a:rPr lang="en-US" sz="2400" dirty="0">
                <a:solidFill>
                  <a:schemeClr val="tx1">
                    <a:lumMod val="60000"/>
                    <a:lumOff val="40000"/>
                  </a:schemeClr>
                </a:solidFill>
              </a:rPr>
              <a:t>. </a:t>
            </a:r>
          </a:p>
          <a:p>
            <a:r>
              <a:rPr lang="en-US" sz="2400" dirty="0">
                <a:solidFill>
                  <a:schemeClr val="accent6">
                    <a:lumMod val="50000"/>
                  </a:schemeClr>
                </a:solidFill>
              </a:rPr>
              <a:t>INT</a:t>
            </a:r>
            <a:r>
              <a:rPr lang="en-US" sz="2400" dirty="0">
                <a:solidFill>
                  <a:schemeClr val="tx1">
                    <a:lumMod val="60000"/>
                    <a:lumOff val="40000"/>
                  </a:schemeClr>
                </a:solidFill>
              </a:rPr>
              <a:t> stores integer values.</a:t>
            </a:r>
          </a:p>
          <a:p>
            <a:r>
              <a:rPr lang="en-US" sz="2400" dirty="0">
                <a:solidFill>
                  <a:schemeClr val="accent6">
                    <a:lumMod val="50000"/>
                  </a:schemeClr>
                </a:solidFill>
              </a:rPr>
              <a:t>DECIMAL</a:t>
            </a:r>
            <a:r>
              <a:rPr lang="en-US" sz="2400" dirty="0">
                <a:solidFill>
                  <a:schemeClr val="tx1">
                    <a:lumMod val="60000"/>
                    <a:lumOff val="40000"/>
                  </a:schemeClr>
                </a:solidFill>
              </a:rPr>
              <a:t> stores fractional numeric values.</a:t>
            </a:r>
          </a:p>
          <a:p>
            <a:r>
              <a:rPr lang="en-US" sz="2400" dirty="0">
                <a:solidFill>
                  <a:schemeClr val="accent6">
                    <a:lumMod val="50000"/>
                  </a:schemeClr>
                </a:solidFill>
              </a:rPr>
              <a:t>VARCHAR</a:t>
            </a:r>
            <a:r>
              <a:rPr lang="en-US" sz="2400" dirty="0">
                <a:solidFill>
                  <a:schemeClr val="tx1">
                    <a:lumMod val="60000"/>
                    <a:lumOff val="40000"/>
                  </a:schemeClr>
                </a:solidFill>
              </a:rPr>
              <a:t> stores textual values.</a:t>
            </a:r>
          </a:p>
          <a:p>
            <a:r>
              <a:rPr lang="en-US" sz="2400" dirty="0">
                <a:solidFill>
                  <a:schemeClr val="accent6">
                    <a:lumMod val="50000"/>
                  </a:schemeClr>
                </a:solidFill>
              </a:rPr>
              <a:t>DATE</a:t>
            </a:r>
            <a:r>
              <a:rPr lang="en-US" sz="2400" dirty="0">
                <a:solidFill>
                  <a:schemeClr val="tx1">
                    <a:lumMod val="60000"/>
                    <a:lumOff val="40000"/>
                  </a:schemeClr>
                </a:solidFill>
              </a:rPr>
              <a:t> stores year, month, and day.</a:t>
            </a:r>
          </a:p>
          <a:p>
            <a:endParaRPr lang="en-US" sz="2400" dirty="0">
              <a:solidFill>
                <a:schemeClr val="tx1">
                  <a:lumMod val="60000"/>
                  <a:lumOff val="40000"/>
                </a:schemeClr>
              </a:solidFill>
            </a:endParaRPr>
          </a:p>
          <a:p>
            <a:r>
              <a:rPr lang="en-US" sz="2400" dirty="0">
                <a:solidFill>
                  <a:schemeClr val="tx1">
                    <a:lumMod val="60000"/>
                    <a:lumOff val="40000"/>
                  </a:schemeClr>
                </a:solidFill>
              </a:rPr>
              <a:t>Some data types are followed by one or two numbers in parentheses, indicating the size of the data type. Ex: VARCHAR(10) indicates ten characters. DECIMAL(10, 3) indicates ten significant digits, including three after the decimal point.</a:t>
            </a:r>
          </a:p>
        </p:txBody>
      </p:sp>
    </p:spTree>
    <p:extLst>
      <p:ext uri="{BB962C8B-B14F-4D97-AF65-F5344CB8AC3E}">
        <p14:creationId xmlns:p14="http://schemas.microsoft.com/office/powerpoint/2010/main" val="28921207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Database with solid fill">
            <a:extLst>
              <a:ext uri="{FF2B5EF4-FFF2-40B4-BE49-F238E27FC236}">
                <a16:creationId xmlns:a16="http://schemas.microsoft.com/office/drawing/2014/main" id="{36CA2E72-8587-06B2-5ECE-5B900B3BF8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2624" y="2484999"/>
            <a:ext cx="1623470" cy="1623470"/>
          </a:xfrm>
          <a:prstGeom prst="rect">
            <a:avLst/>
          </a:prstGeom>
        </p:spPr>
      </p:pic>
      <p:sp>
        <p:nvSpPr>
          <p:cNvPr id="2" name="TextBox 1">
            <a:extLst>
              <a:ext uri="{FF2B5EF4-FFF2-40B4-BE49-F238E27FC236}">
                <a16:creationId xmlns:a16="http://schemas.microsoft.com/office/drawing/2014/main" id="{05807570-7280-466A-91E2-C4CA92FD676E}"/>
              </a:ext>
            </a:extLst>
          </p:cNvPr>
          <p:cNvSpPr txBox="1"/>
          <p:nvPr/>
        </p:nvSpPr>
        <p:spPr>
          <a:xfrm>
            <a:off x="3229650" y="2819681"/>
            <a:ext cx="8031908" cy="954107"/>
          </a:xfrm>
          <a:prstGeom prst="rect">
            <a:avLst/>
          </a:prstGeom>
          <a:noFill/>
        </p:spPr>
        <p:txBody>
          <a:bodyPr wrap="square" rtlCol="0">
            <a:spAutoFit/>
          </a:bodyPr>
          <a:lstStyle/>
          <a:p>
            <a:r>
              <a:rPr lang="en-US" sz="2800" dirty="0">
                <a:solidFill>
                  <a:schemeClr val="tx1">
                    <a:lumMod val="60000"/>
                    <a:lumOff val="40000"/>
                  </a:schemeClr>
                </a:solidFill>
              </a:rPr>
              <a:t>Module 1 Introduction to Databases</a:t>
            </a:r>
          </a:p>
          <a:p>
            <a:r>
              <a:rPr lang="en-US" sz="2800" dirty="0">
                <a:solidFill>
                  <a:schemeClr val="tx1">
                    <a:lumMod val="60000"/>
                    <a:lumOff val="40000"/>
                  </a:schemeClr>
                </a:solidFill>
              </a:rPr>
              <a:t>Section 2 Part 4: </a:t>
            </a:r>
            <a:r>
              <a:rPr lang="en-US" sz="2800" b="1" dirty="0">
                <a:solidFill>
                  <a:schemeClr val="tx1">
                    <a:lumMod val="60000"/>
                    <a:lumOff val="40000"/>
                  </a:schemeClr>
                </a:solidFill>
              </a:rPr>
              <a:t>Database Design and Programming</a:t>
            </a:r>
            <a:endParaRPr lang="en-US" sz="2800" dirty="0"/>
          </a:p>
        </p:txBody>
      </p:sp>
    </p:spTree>
    <p:extLst>
      <p:ext uri="{BB962C8B-B14F-4D97-AF65-F5344CB8AC3E}">
        <p14:creationId xmlns:p14="http://schemas.microsoft.com/office/powerpoint/2010/main" val="32436358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1010652" y="363915"/>
            <a:ext cx="10170695" cy="6217087"/>
          </a:xfrm>
          <a:prstGeom prst="rect">
            <a:avLst/>
          </a:prstGeom>
          <a:noFill/>
        </p:spPr>
        <p:txBody>
          <a:bodyPr wrap="square">
            <a:spAutoFit/>
          </a:bodyPr>
          <a:lstStyle/>
          <a:p>
            <a:r>
              <a:rPr lang="en-US" sz="3200" dirty="0">
                <a:solidFill>
                  <a:schemeClr val="tx1">
                    <a:lumMod val="60000"/>
                    <a:lumOff val="40000"/>
                  </a:schemeClr>
                </a:solidFill>
              </a:rPr>
              <a:t>A </a:t>
            </a:r>
            <a:r>
              <a:rPr lang="en-US" sz="3200" dirty="0">
                <a:solidFill>
                  <a:schemeClr val="tx2">
                    <a:lumMod val="40000"/>
                    <a:lumOff val="60000"/>
                  </a:schemeClr>
                </a:solidFill>
              </a:rPr>
              <a:t>database design </a:t>
            </a:r>
            <a:r>
              <a:rPr lang="en-US" sz="3200" dirty="0">
                <a:solidFill>
                  <a:schemeClr val="tx1">
                    <a:lumMod val="60000"/>
                    <a:lumOff val="40000"/>
                  </a:schemeClr>
                </a:solidFill>
              </a:rPr>
              <a:t>is a specification of database objects such as tables, columns, data types, and indexes. </a:t>
            </a:r>
          </a:p>
          <a:p>
            <a:endParaRPr lang="en-US" sz="1600" dirty="0">
              <a:solidFill>
                <a:schemeClr val="tx1">
                  <a:lumMod val="60000"/>
                  <a:lumOff val="40000"/>
                </a:schemeClr>
              </a:solidFill>
            </a:endParaRPr>
          </a:p>
          <a:p>
            <a:r>
              <a:rPr lang="en-US" sz="3200" dirty="0">
                <a:solidFill>
                  <a:schemeClr val="tx2">
                    <a:lumMod val="40000"/>
                    <a:lumOff val="60000"/>
                  </a:schemeClr>
                </a:solidFill>
              </a:rPr>
              <a:t>Database design</a:t>
            </a:r>
            <a:r>
              <a:rPr lang="en-US" sz="3200" dirty="0">
                <a:solidFill>
                  <a:schemeClr val="tx1">
                    <a:lumMod val="60000"/>
                    <a:lumOff val="40000"/>
                  </a:schemeClr>
                </a:solidFill>
              </a:rPr>
              <a:t> also refers to the process used to develop the specification.</a:t>
            </a:r>
          </a:p>
          <a:p>
            <a:endParaRPr lang="en-US" sz="1600" dirty="0">
              <a:solidFill>
                <a:schemeClr val="tx1">
                  <a:lumMod val="60000"/>
                  <a:lumOff val="40000"/>
                </a:schemeClr>
              </a:solidFill>
            </a:endParaRPr>
          </a:p>
          <a:p>
            <a:r>
              <a:rPr lang="en-US" sz="3200" dirty="0">
                <a:solidFill>
                  <a:schemeClr val="tx1">
                    <a:lumMod val="60000"/>
                    <a:lumOff val="40000"/>
                  </a:schemeClr>
                </a:solidFill>
              </a:rPr>
              <a:t>For small, simple databases, the database design process can be informal and unstructured. </a:t>
            </a:r>
          </a:p>
          <a:p>
            <a:endParaRPr lang="en-US" dirty="0">
              <a:solidFill>
                <a:schemeClr val="tx1">
                  <a:lumMod val="60000"/>
                  <a:lumOff val="40000"/>
                </a:schemeClr>
              </a:solidFill>
            </a:endParaRPr>
          </a:p>
          <a:p>
            <a:r>
              <a:rPr lang="en-US" sz="3200" dirty="0">
                <a:solidFill>
                  <a:schemeClr val="tx1">
                    <a:lumMod val="60000"/>
                    <a:lumOff val="40000"/>
                  </a:schemeClr>
                </a:solidFill>
              </a:rPr>
              <a:t>For large, complex databases, the process has three phases:</a:t>
            </a:r>
          </a:p>
          <a:p>
            <a:endParaRPr lang="en-US" dirty="0">
              <a:solidFill>
                <a:schemeClr val="tx1">
                  <a:lumMod val="60000"/>
                  <a:lumOff val="40000"/>
                </a:schemeClr>
              </a:solidFill>
            </a:endParaRPr>
          </a:p>
          <a:p>
            <a:pPr marL="1885950" lvl="3" indent="-514350">
              <a:buFont typeface="+mj-lt"/>
              <a:buAutoNum type="arabicPeriod"/>
            </a:pPr>
            <a:r>
              <a:rPr lang="en-US" sz="3200" dirty="0">
                <a:solidFill>
                  <a:schemeClr val="tx2">
                    <a:lumMod val="40000"/>
                    <a:lumOff val="60000"/>
                  </a:schemeClr>
                </a:solidFill>
              </a:rPr>
              <a:t>Analysis</a:t>
            </a:r>
          </a:p>
          <a:p>
            <a:pPr marL="1885950" lvl="3" indent="-514350">
              <a:buFont typeface="+mj-lt"/>
              <a:buAutoNum type="arabicPeriod"/>
            </a:pPr>
            <a:r>
              <a:rPr lang="en-US" sz="3200" dirty="0">
                <a:solidFill>
                  <a:schemeClr val="tx2">
                    <a:lumMod val="40000"/>
                    <a:lumOff val="60000"/>
                  </a:schemeClr>
                </a:solidFill>
              </a:rPr>
              <a:t>Logical design</a:t>
            </a:r>
          </a:p>
          <a:p>
            <a:pPr marL="1885950" lvl="3" indent="-514350">
              <a:buFont typeface="+mj-lt"/>
              <a:buAutoNum type="arabicPeriod"/>
            </a:pPr>
            <a:r>
              <a:rPr lang="en-US" sz="3200" dirty="0">
                <a:solidFill>
                  <a:schemeClr val="tx2">
                    <a:lumMod val="40000"/>
                    <a:lumOff val="60000"/>
                  </a:schemeClr>
                </a:solidFill>
              </a:rPr>
              <a:t>Physical design</a:t>
            </a:r>
          </a:p>
        </p:txBody>
      </p:sp>
    </p:spTree>
    <p:extLst>
      <p:ext uri="{BB962C8B-B14F-4D97-AF65-F5344CB8AC3E}">
        <p14:creationId xmlns:p14="http://schemas.microsoft.com/office/powerpoint/2010/main" val="16287914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877745" y="582067"/>
            <a:ext cx="10860600" cy="5693866"/>
          </a:xfrm>
          <a:prstGeom prst="rect">
            <a:avLst/>
          </a:prstGeom>
          <a:noFill/>
        </p:spPr>
        <p:txBody>
          <a:bodyPr wrap="square">
            <a:spAutoFit/>
          </a:bodyPr>
          <a:lstStyle/>
          <a:p>
            <a:r>
              <a:rPr lang="en-US" sz="2600" dirty="0">
                <a:solidFill>
                  <a:schemeClr val="tx1">
                    <a:lumMod val="60000"/>
                    <a:lumOff val="40000"/>
                  </a:schemeClr>
                </a:solidFill>
              </a:rPr>
              <a:t>For large, complex databases, the process has three phases:</a:t>
            </a:r>
          </a:p>
          <a:p>
            <a:endParaRPr lang="en-US" sz="2600" dirty="0">
              <a:solidFill>
                <a:schemeClr val="tx1">
                  <a:lumMod val="60000"/>
                  <a:lumOff val="40000"/>
                </a:schemeClr>
              </a:solidFill>
            </a:endParaRPr>
          </a:p>
          <a:p>
            <a:pPr marL="1885950" lvl="3" indent="-514350">
              <a:buFont typeface="+mj-lt"/>
              <a:buAutoNum type="arabicPeriod"/>
            </a:pPr>
            <a:r>
              <a:rPr lang="en-US" sz="2600" dirty="0">
                <a:solidFill>
                  <a:schemeClr val="tx2">
                    <a:lumMod val="40000"/>
                    <a:lumOff val="60000"/>
                  </a:schemeClr>
                </a:solidFill>
              </a:rPr>
              <a:t>Analysis – Entity Relationship Modeling</a:t>
            </a:r>
          </a:p>
          <a:p>
            <a:pPr marL="1885950" lvl="3" indent="-514350">
              <a:buFont typeface="+mj-lt"/>
              <a:buAutoNum type="arabicPeriod"/>
            </a:pPr>
            <a:r>
              <a:rPr lang="en-US" sz="2600" dirty="0">
                <a:solidFill>
                  <a:schemeClr val="bg1">
                    <a:lumMod val="85000"/>
                  </a:schemeClr>
                </a:solidFill>
              </a:rPr>
              <a:t>Logical design</a:t>
            </a:r>
          </a:p>
          <a:p>
            <a:pPr marL="1885950" lvl="3" indent="-514350">
              <a:buFont typeface="+mj-lt"/>
              <a:buAutoNum type="arabicPeriod"/>
            </a:pPr>
            <a:r>
              <a:rPr lang="en-US" sz="2600" dirty="0">
                <a:solidFill>
                  <a:schemeClr val="bg1">
                    <a:lumMod val="85000"/>
                  </a:schemeClr>
                </a:solidFill>
              </a:rPr>
              <a:t>Physical design</a:t>
            </a:r>
          </a:p>
          <a:p>
            <a:endParaRPr lang="en-US" sz="2600" dirty="0">
              <a:solidFill>
                <a:schemeClr val="bg1">
                  <a:lumMod val="85000"/>
                </a:schemeClr>
              </a:solidFill>
            </a:endParaRPr>
          </a:p>
          <a:p>
            <a:r>
              <a:rPr lang="en-US" sz="2600" dirty="0">
                <a:solidFill>
                  <a:schemeClr val="tx1">
                    <a:lumMod val="60000"/>
                    <a:lumOff val="40000"/>
                  </a:schemeClr>
                </a:solidFill>
              </a:rPr>
              <a:t>The </a:t>
            </a:r>
            <a:r>
              <a:rPr lang="en-US" sz="2600" dirty="0">
                <a:solidFill>
                  <a:schemeClr val="tx2">
                    <a:lumMod val="40000"/>
                    <a:lumOff val="60000"/>
                  </a:schemeClr>
                </a:solidFill>
              </a:rPr>
              <a:t>analysis phase</a:t>
            </a:r>
            <a:r>
              <a:rPr lang="en-US" sz="2600" dirty="0">
                <a:solidFill>
                  <a:schemeClr val="tx1">
                    <a:lumMod val="60000"/>
                    <a:lumOff val="40000"/>
                  </a:schemeClr>
                </a:solidFill>
              </a:rPr>
              <a:t> specifies database requirements without regard to a specific </a:t>
            </a:r>
          </a:p>
          <a:p>
            <a:r>
              <a:rPr lang="en-US" sz="2600" dirty="0">
                <a:solidFill>
                  <a:schemeClr val="tx1">
                    <a:lumMod val="60000"/>
                    <a:lumOff val="40000"/>
                  </a:schemeClr>
                </a:solidFill>
              </a:rPr>
              <a:t>database system. </a:t>
            </a:r>
          </a:p>
          <a:p>
            <a:endParaRPr lang="en-US" sz="2600" dirty="0">
              <a:solidFill>
                <a:schemeClr val="tx1">
                  <a:lumMod val="60000"/>
                  <a:lumOff val="40000"/>
                </a:schemeClr>
              </a:solidFill>
            </a:endParaRPr>
          </a:p>
          <a:p>
            <a:r>
              <a:rPr lang="en-US" sz="2600" dirty="0">
                <a:solidFill>
                  <a:schemeClr val="tx1">
                    <a:lumMod val="60000"/>
                    <a:lumOff val="40000"/>
                  </a:schemeClr>
                </a:solidFill>
              </a:rPr>
              <a:t>Requirements are represented as </a:t>
            </a:r>
            <a:r>
              <a:rPr lang="en-US" sz="2600" dirty="0">
                <a:solidFill>
                  <a:schemeClr val="tx2">
                    <a:lumMod val="60000"/>
                    <a:lumOff val="40000"/>
                  </a:schemeClr>
                </a:solidFill>
              </a:rPr>
              <a:t>entities</a:t>
            </a:r>
            <a:r>
              <a:rPr lang="en-US" sz="2600" dirty="0">
                <a:solidFill>
                  <a:schemeClr val="tx1">
                    <a:lumMod val="60000"/>
                    <a:lumOff val="40000"/>
                  </a:schemeClr>
                </a:solidFill>
              </a:rPr>
              <a:t>, </a:t>
            </a:r>
            <a:r>
              <a:rPr lang="en-US" sz="2600" dirty="0">
                <a:solidFill>
                  <a:schemeClr val="tx2">
                    <a:lumMod val="60000"/>
                    <a:lumOff val="40000"/>
                  </a:schemeClr>
                </a:solidFill>
              </a:rPr>
              <a:t>relationships</a:t>
            </a:r>
            <a:r>
              <a:rPr lang="en-US" sz="2600" dirty="0">
                <a:solidFill>
                  <a:schemeClr val="tx1">
                    <a:lumMod val="60000"/>
                    <a:lumOff val="40000"/>
                  </a:schemeClr>
                </a:solidFill>
              </a:rPr>
              <a:t>, and </a:t>
            </a:r>
            <a:r>
              <a:rPr lang="en-US" sz="2600" dirty="0">
                <a:solidFill>
                  <a:schemeClr val="tx2">
                    <a:lumMod val="60000"/>
                    <a:lumOff val="40000"/>
                  </a:schemeClr>
                </a:solidFill>
              </a:rPr>
              <a:t>attributes</a:t>
            </a:r>
            <a:r>
              <a:rPr lang="en-US" sz="2600" dirty="0">
                <a:solidFill>
                  <a:schemeClr val="tx1">
                    <a:lumMod val="60000"/>
                    <a:lumOff val="40000"/>
                  </a:schemeClr>
                </a:solidFill>
              </a:rPr>
              <a:t>. </a:t>
            </a:r>
          </a:p>
          <a:p>
            <a:endParaRPr lang="en-US" sz="2600" dirty="0">
              <a:solidFill>
                <a:schemeClr val="tx1">
                  <a:lumMod val="60000"/>
                  <a:lumOff val="40000"/>
                </a:schemeClr>
              </a:solidFill>
            </a:endParaRPr>
          </a:p>
          <a:p>
            <a:pPr marL="1828800" lvl="3" indent="-457200">
              <a:buFont typeface="Wingdings" panose="05000000000000000000" pitchFamily="2" charset="2"/>
              <a:buChar char="ü"/>
            </a:pPr>
            <a:r>
              <a:rPr lang="en-US" sz="2600" dirty="0">
                <a:solidFill>
                  <a:schemeClr val="tx1">
                    <a:lumMod val="60000"/>
                    <a:lumOff val="40000"/>
                  </a:schemeClr>
                </a:solidFill>
              </a:rPr>
              <a:t>An </a:t>
            </a:r>
            <a:r>
              <a:rPr lang="en-US" sz="2600" dirty="0">
                <a:solidFill>
                  <a:schemeClr val="tx2">
                    <a:lumMod val="60000"/>
                    <a:lumOff val="40000"/>
                  </a:schemeClr>
                </a:solidFill>
              </a:rPr>
              <a:t>entity</a:t>
            </a:r>
            <a:r>
              <a:rPr lang="en-US" sz="2600" dirty="0">
                <a:solidFill>
                  <a:schemeClr val="tx1">
                    <a:lumMod val="60000"/>
                    <a:lumOff val="40000"/>
                  </a:schemeClr>
                </a:solidFill>
              </a:rPr>
              <a:t> is </a:t>
            </a:r>
            <a:r>
              <a:rPr lang="en-US" sz="2600" u="sng" dirty="0">
                <a:solidFill>
                  <a:schemeClr val="tx1">
                    <a:lumMod val="60000"/>
                    <a:lumOff val="40000"/>
                  </a:schemeClr>
                </a:solidFill>
              </a:rPr>
              <a:t>a </a:t>
            </a:r>
            <a:r>
              <a:rPr lang="en-US" sz="2600" b="1" u="sng" dirty="0">
                <a:solidFill>
                  <a:schemeClr val="tx1">
                    <a:lumMod val="60000"/>
                    <a:lumOff val="40000"/>
                  </a:schemeClr>
                </a:solidFill>
              </a:rPr>
              <a:t>person</a:t>
            </a:r>
            <a:r>
              <a:rPr lang="en-US" sz="2600" u="sng" dirty="0">
                <a:solidFill>
                  <a:schemeClr val="tx1">
                    <a:lumMod val="60000"/>
                    <a:lumOff val="40000"/>
                  </a:schemeClr>
                </a:solidFill>
              </a:rPr>
              <a:t>, </a:t>
            </a:r>
            <a:r>
              <a:rPr lang="en-US" sz="2600" b="1" u="sng" dirty="0">
                <a:solidFill>
                  <a:schemeClr val="tx1">
                    <a:lumMod val="60000"/>
                    <a:lumOff val="40000"/>
                  </a:schemeClr>
                </a:solidFill>
              </a:rPr>
              <a:t>place</a:t>
            </a:r>
            <a:r>
              <a:rPr lang="en-US" sz="2600" u="sng" dirty="0">
                <a:solidFill>
                  <a:schemeClr val="tx1">
                    <a:lumMod val="60000"/>
                    <a:lumOff val="40000"/>
                  </a:schemeClr>
                </a:solidFill>
              </a:rPr>
              <a:t>, </a:t>
            </a:r>
            <a:r>
              <a:rPr lang="en-US" sz="2600" b="1" u="sng" dirty="0">
                <a:solidFill>
                  <a:schemeClr val="tx1">
                    <a:lumMod val="60000"/>
                    <a:lumOff val="40000"/>
                  </a:schemeClr>
                </a:solidFill>
              </a:rPr>
              <a:t>activity</a:t>
            </a:r>
            <a:r>
              <a:rPr lang="en-US" sz="2600" u="sng" dirty="0">
                <a:solidFill>
                  <a:schemeClr val="tx1">
                    <a:lumMod val="60000"/>
                    <a:lumOff val="40000"/>
                  </a:schemeClr>
                </a:solidFill>
              </a:rPr>
              <a:t>, or </a:t>
            </a:r>
            <a:r>
              <a:rPr lang="en-US" sz="2600" b="1" u="sng" dirty="0">
                <a:solidFill>
                  <a:schemeClr val="tx1">
                    <a:lumMod val="60000"/>
                    <a:lumOff val="40000"/>
                  </a:schemeClr>
                </a:solidFill>
              </a:rPr>
              <a:t>thing</a:t>
            </a:r>
            <a:r>
              <a:rPr lang="en-US" sz="2600" dirty="0">
                <a:solidFill>
                  <a:schemeClr val="tx1">
                    <a:lumMod val="60000"/>
                    <a:lumOff val="40000"/>
                  </a:schemeClr>
                </a:solidFill>
              </a:rPr>
              <a:t>. </a:t>
            </a:r>
          </a:p>
          <a:p>
            <a:pPr marL="1828800" lvl="3" indent="-457200">
              <a:buFont typeface="Wingdings" panose="05000000000000000000" pitchFamily="2" charset="2"/>
              <a:buChar char="ü"/>
            </a:pPr>
            <a:r>
              <a:rPr lang="en-US" sz="2600" dirty="0">
                <a:solidFill>
                  <a:schemeClr val="tx1">
                    <a:lumMod val="60000"/>
                    <a:lumOff val="40000"/>
                  </a:schemeClr>
                </a:solidFill>
              </a:rPr>
              <a:t>A </a:t>
            </a:r>
            <a:r>
              <a:rPr lang="en-US" sz="2600" dirty="0">
                <a:solidFill>
                  <a:schemeClr val="tx2">
                    <a:lumMod val="60000"/>
                    <a:lumOff val="40000"/>
                  </a:schemeClr>
                </a:solidFill>
              </a:rPr>
              <a:t>relationship</a:t>
            </a:r>
            <a:r>
              <a:rPr lang="en-US" sz="2600" dirty="0">
                <a:solidFill>
                  <a:schemeClr val="tx1">
                    <a:lumMod val="60000"/>
                    <a:lumOff val="40000"/>
                  </a:schemeClr>
                </a:solidFill>
              </a:rPr>
              <a:t> is a </a:t>
            </a:r>
            <a:r>
              <a:rPr lang="en-US" sz="2600" b="1" u="sng" dirty="0">
                <a:solidFill>
                  <a:schemeClr val="tx1">
                    <a:lumMod val="60000"/>
                    <a:lumOff val="40000"/>
                  </a:schemeClr>
                </a:solidFill>
              </a:rPr>
              <a:t>link</a:t>
            </a:r>
            <a:r>
              <a:rPr lang="en-US" sz="2600" u="sng" dirty="0">
                <a:solidFill>
                  <a:schemeClr val="tx1">
                    <a:lumMod val="60000"/>
                    <a:lumOff val="40000"/>
                  </a:schemeClr>
                </a:solidFill>
              </a:rPr>
              <a:t> between entities</a:t>
            </a:r>
            <a:r>
              <a:rPr lang="en-US" sz="2600" dirty="0">
                <a:solidFill>
                  <a:schemeClr val="tx1">
                    <a:lumMod val="60000"/>
                    <a:lumOff val="40000"/>
                  </a:schemeClr>
                </a:solidFill>
              </a:rPr>
              <a:t>, and </a:t>
            </a:r>
          </a:p>
          <a:p>
            <a:pPr marL="1828800" lvl="3" indent="-457200">
              <a:buFont typeface="Wingdings" panose="05000000000000000000" pitchFamily="2" charset="2"/>
              <a:buChar char="ü"/>
            </a:pPr>
            <a:r>
              <a:rPr lang="en-US" sz="2600" dirty="0">
                <a:solidFill>
                  <a:schemeClr val="tx1">
                    <a:lumMod val="60000"/>
                    <a:lumOff val="40000"/>
                  </a:schemeClr>
                </a:solidFill>
              </a:rPr>
              <a:t>An </a:t>
            </a:r>
            <a:r>
              <a:rPr lang="en-US" sz="2600" dirty="0">
                <a:solidFill>
                  <a:schemeClr val="tx2">
                    <a:lumMod val="60000"/>
                    <a:lumOff val="40000"/>
                  </a:schemeClr>
                </a:solidFill>
              </a:rPr>
              <a:t>attribute</a:t>
            </a:r>
            <a:r>
              <a:rPr lang="en-US" sz="2600" dirty="0">
                <a:solidFill>
                  <a:schemeClr val="tx1">
                    <a:lumMod val="60000"/>
                    <a:lumOff val="40000"/>
                  </a:schemeClr>
                </a:solidFill>
              </a:rPr>
              <a:t> is a </a:t>
            </a:r>
            <a:r>
              <a:rPr lang="en-US" sz="2600" b="1" u="sng" dirty="0">
                <a:solidFill>
                  <a:schemeClr val="tx1">
                    <a:lumMod val="60000"/>
                    <a:lumOff val="40000"/>
                  </a:schemeClr>
                </a:solidFill>
              </a:rPr>
              <a:t>descriptive property </a:t>
            </a:r>
            <a:r>
              <a:rPr lang="en-US" sz="2600" u="sng" dirty="0">
                <a:solidFill>
                  <a:schemeClr val="tx1">
                    <a:lumMod val="60000"/>
                    <a:lumOff val="40000"/>
                  </a:schemeClr>
                </a:solidFill>
              </a:rPr>
              <a:t>of an entity</a:t>
            </a:r>
            <a:r>
              <a:rPr lang="en-US" sz="2600" dirty="0">
                <a:solidFill>
                  <a:schemeClr val="tx1">
                    <a:lumMod val="60000"/>
                    <a:lumOff val="40000"/>
                  </a:schemeClr>
                </a:solidFill>
              </a:rPr>
              <a:t>.</a:t>
            </a:r>
          </a:p>
        </p:txBody>
      </p:sp>
    </p:spTree>
    <p:extLst>
      <p:ext uri="{BB962C8B-B14F-4D97-AF65-F5344CB8AC3E}">
        <p14:creationId xmlns:p14="http://schemas.microsoft.com/office/powerpoint/2010/main" val="41056778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1812757" y="1438736"/>
            <a:ext cx="10170695" cy="3539430"/>
          </a:xfrm>
          <a:prstGeom prst="rect">
            <a:avLst/>
          </a:prstGeom>
          <a:noFill/>
        </p:spPr>
        <p:txBody>
          <a:bodyPr wrap="square">
            <a:spAutoFit/>
          </a:bodyPr>
          <a:lstStyle/>
          <a:p>
            <a:r>
              <a:rPr lang="en-US" sz="3200" b="1" dirty="0">
                <a:solidFill>
                  <a:schemeClr val="tx1">
                    <a:lumMod val="60000"/>
                    <a:lumOff val="40000"/>
                  </a:schemeClr>
                </a:solidFill>
              </a:rPr>
              <a:t>Terminology</a:t>
            </a:r>
            <a:endParaRPr lang="en-US" sz="3200" dirty="0">
              <a:solidFill>
                <a:schemeClr val="tx1">
                  <a:lumMod val="60000"/>
                  <a:lumOff val="40000"/>
                </a:schemeClr>
              </a:solidFill>
            </a:endParaRPr>
          </a:p>
          <a:p>
            <a:endParaRPr lang="en-US" sz="3200" dirty="0">
              <a:solidFill>
                <a:schemeClr val="tx1">
                  <a:lumMod val="60000"/>
                  <a:lumOff val="40000"/>
                </a:schemeClr>
              </a:solidFill>
            </a:endParaRPr>
          </a:p>
          <a:p>
            <a:r>
              <a:rPr lang="en-US" sz="3200" dirty="0">
                <a:solidFill>
                  <a:schemeClr val="tx2">
                    <a:lumMod val="40000"/>
                    <a:lumOff val="60000"/>
                  </a:schemeClr>
                </a:solidFill>
              </a:rPr>
              <a:t>Analysis</a:t>
            </a:r>
            <a:r>
              <a:rPr lang="en-US" sz="3200" dirty="0">
                <a:solidFill>
                  <a:schemeClr val="tx1">
                    <a:lumMod val="60000"/>
                    <a:lumOff val="40000"/>
                  </a:schemeClr>
                </a:solidFill>
              </a:rPr>
              <a:t> has many alternative names, such as </a:t>
            </a:r>
          </a:p>
          <a:p>
            <a:endParaRPr lang="en-US" sz="3200" dirty="0">
              <a:solidFill>
                <a:schemeClr val="tx1">
                  <a:lumMod val="60000"/>
                  <a:lumOff val="40000"/>
                </a:schemeClr>
              </a:solidFill>
            </a:endParaRPr>
          </a:p>
          <a:p>
            <a:pPr marL="457200" indent="-457200">
              <a:buFont typeface="Courier New" panose="02070309020205020404" pitchFamily="49" charset="0"/>
              <a:buChar char="o"/>
            </a:pPr>
            <a:r>
              <a:rPr lang="en-US" sz="3200" dirty="0">
                <a:solidFill>
                  <a:schemeClr val="tx1">
                    <a:lumMod val="60000"/>
                    <a:lumOff val="40000"/>
                  </a:schemeClr>
                </a:solidFill>
              </a:rPr>
              <a:t>conceptual design, </a:t>
            </a:r>
          </a:p>
          <a:p>
            <a:pPr marL="457200" indent="-457200">
              <a:buFont typeface="Courier New" panose="02070309020205020404" pitchFamily="49" charset="0"/>
              <a:buChar char="o"/>
            </a:pPr>
            <a:r>
              <a:rPr lang="en-US" sz="3200" u="sng" dirty="0">
                <a:solidFill>
                  <a:schemeClr val="tx1">
                    <a:lumMod val="60000"/>
                    <a:lumOff val="40000"/>
                  </a:schemeClr>
                </a:solidFill>
              </a:rPr>
              <a:t>entity-relationship modeling</a:t>
            </a:r>
            <a:r>
              <a:rPr lang="en-US" sz="3200" dirty="0">
                <a:solidFill>
                  <a:schemeClr val="tx1">
                    <a:lumMod val="60000"/>
                    <a:lumOff val="40000"/>
                  </a:schemeClr>
                </a:solidFill>
              </a:rPr>
              <a:t>, and </a:t>
            </a:r>
          </a:p>
          <a:p>
            <a:pPr marL="457200" indent="-457200">
              <a:buFont typeface="Courier New" panose="02070309020205020404" pitchFamily="49" charset="0"/>
              <a:buChar char="o"/>
            </a:pPr>
            <a:r>
              <a:rPr lang="en-US" sz="3200" dirty="0">
                <a:solidFill>
                  <a:schemeClr val="tx1">
                    <a:lumMod val="60000"/>
                    <a:lumOff val="40000"/>
                  </a:schemeClr>
                </a:solidFill>
              </a:rPr>
              <a:t>requirements definition.</a:t>
            </a:r>
          </a:p>
        </p:txBody>
      </p:sp>
    </p:spTree>
    <p:extLst>
      <p:ext uri="{BB962C8B-B14F-4D97-AF65-F5344CB8AC3E}">
        <p14:creationId xmlns:p14="http://schemas.microsoft.com/office/powerpoint/2010/main" val="41422443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401052" y="257306"/>
            <a:ext cx="11790948" cy="4832092"/>
          </a:xfrm>
          <a:prstGeom prst="rect">
            <a:avLst/>
          </a:prstGeom>
          <a:noFill/>
        </p:spPr>
        <p:txBody>
          <a:bodyPr wrap="square">
            <a:spAutoFit/>
          </a:bodyPr>
          <a:lstStyle/>
          <a:p>
            <a:r>
              <a:rPr lang="en-US" sz="3200" u="sng" dirty="0">
                <a:solidFill>
                  <a:schemeClr val="tx2">
                    <a:lumMod val="60000"/>
                    <a:lumOff val="40000"/>
                  </a:schemeClr>
                </a:solidFill>
              </a:rPr>
              <a:t>Entities</a:t>
            </a:r>
            <a:r>
              <a:rPr lang="en-US" sz="3200" dirty="0">
                <a:solidFill>
                  <a:schemeClr val="tx1">
                    <a:lumMod val="60000"/>
                    <a:lumOff val="40000"/>
                  </a:schemeClr>
                </a:solidFill>
              </a:rPr>
              <a:t>, </a:t>
            </a:r>
            <a:r>
              <a:rPr lang="en-US" sz="3200" u="sng" dirty="0">
                <a:solidFill>
                  <a:schemeClr val="tx2">
                    <a:lumMod val="60000"/>
                    <a:lumOff val="40000"/>
                  </a:schemeClr>
                </a:solidFill>
              </a:rPr>
              <a:t>relationships</a:t>
            </a:r>
            <a:r>
              <a:rPr lang="en-US" sz="3200" dirty="0">
                <a:solidFill>
                  <a:schemeClr val="tx1">
                    <a:lumMod val="60000"/>
                    <a:lumOff val="40000"/>
                  </a:schemeClr>
                </a:solidFill>
              </a:rPr>
              <a:t>, and </a:t>
            </a:r>
            <a:r>
              <a:rPr lang="en-US" sz="3200" u="sng" dirty="0">
                <a:solidFill>
                  <a:schemeClr val="tx2">
                    <a:lumMod val="60000"/>
                    <a:lumOff val="40000"/>
                  </a:schemeClr>
                </a:solidFill>
              </a:rPr>
              <a:t>attributes</a:t>
            </a:r>
            <a:r>
              <a:rPr lang="en-US" sz="3200" dirty="0">
                <a:solidFill>
                  <a:schemeClr val="tx1">
                    <a:lumMod val="60000"/>
                    <a:lumOff val="40000"/>
                  </a:schemeClr>
                </a:solidFill>
              </a:rPr>
              <a:t> are depicted in </a:t>
            </a:r>
            <a:r>
              <a:rPr lang="en-US" sz="3200" dirty="0">
                <a:solidFill>
                  <a:schemeClr val="tx2">
                    <a:lumMod val="40000"/>
                    <a:lumOff val="60000"/>
                  </a:schemeClr>
                </a:solidFill>
              </a:rPr>
              <a:t>ER diagrams</a:t>
            </a:r>
            <a:r>
              <a:rPr lang="en-US" sz="3200" dirty="0">
                <a:solidFill>
                  <a:schemeClr val="tx1">
                    <a:lumMod val="60000"/>
                    <a:lumOff val="40000"/>
                  </a:schemeClr>
                </a:solidFill>
              </a:rPr>
              <a:t>:</a:t>
            </a:r>
          </a:p>
          <a:p>
            <a:endParaRPr lang="en-US" dirty="0">
              <a:solidFill>
                <a:schemeClr val="tx1">
                  <a:lumMod val="60000"/>
                  <a:lumOff val="40000"/>
                </a:schemeClr>
              </a:solidFill>
            </a:endParaRPr>
          </a:p>
          <a:p>
            <a:r>
              <a:rPr lang="en-US" sz="3200" dirty="0">
                <a:solidFill>
                  <a:schemeClr val="tx1">
                    <a:lumMod val="60000"/>
                    <a:lumOff val="40000"/>
                  </a:schemeClr>
                </a:solidFill>
              </a:rPr>
              <a:t>Rectangles represent entities. Entity names appear at the top of rectangles.</a:t>
            </a:r>
          </a:p>
          <a:p>
            <a:endParaRPr lang="en-US" dirty="0">
              <a:solidFill>
                <a:schemeClr val="tx1">
                  <a:lumMod val="60000"/>
                  <a:lumOff val="40000"/>
                </a:schemeClr>
              </a:solidFill>
            </a:endParaRPr>
          </a:p>
          <a:p>
            <a:r>
              <a:rPr lang="en-US" sz="3200" dirty="0">
                <a:solidFill>
                  <a:schemeClr val="tx1">
                    <a:lumMod val="60000"/>
                    <a:lumOff val="40000"/>
                  </a:schemeClr>
                </a:solidFill>
              </a:rPr>
              <a:t>Lines between rectangles represent relationships.</a:t>
            </a:r>
          </a:p>
          <a:p>
            <a:r>
              <a:rPr lang="en-US" sz="3200" dirty="0">
                <a:solidFill>
                  <a:schemeClr val="tx1">
                    <a:lumMod val="60000"/>
                    <a:lumOff val="40000"/>
                  </a:schemeClr>
                </a:solidFill>
              </a:rPr>
              <a:t>Text inside rectangles and below entity names represent attributes.</a:t>
            </a:r>
          </a:p>
          <a:p>
            <a:endParaRPr lang="en-US" sz="1600" dirty="0">
              <a:solidFill>
                <a:schemeClr val="tx1">
                  <a:lumMod val="60000"/>
                  <a:lumOff val="40000"/>
                </a:schemeClr>
              </a:solidFill>
            </a:endParaRPr>
          </a:p>
          <a:p>
            <a:r>
              <a:rPr lang="en-US" sz="3200" dirty="0">
                <a:solidFill>
                  <a:schemeClr val="tx1">
                    <a:lumMod val="60000"/>
                    <a:lumOff val="40000"/>
                  </a:schemeClr>
                </a:solidFill>
              </a:rPr>
              <a:t>ER diagrams are usually supplemented by textual descriptions of entities, relationships, and attributes.</a:t>
            </a:r>
          </a:p>
          <a:p>
            <a:endParaRPr lang="en-US" sz="3200" dirty="0">
              <a:solidFill>
                <a:schemeClr val="tx1">
                  <a:lumMod val="60000"/>
                  <a:lumOff val="40000"/>
                </a:schemeClr>
              </a:solidFill>
            </a:endParaRPr>
          </a:p>
        </p:txBody>
      </p:sp>
      <p:pic>
        <p:nvPicPr>
          <p:cNvPr id="6" name="Picture 5" descr="Diagram&#10;&#10;Description automatically generated with low confidence">
            <a:extLst>
              <a:ext uri="{FF2B5EF4-FFF2-40B4-BE49-F238E27FC236}">
                <a16:creationId xmlns:a16="http://schemas.microsoft.com/office/drawing/2014/main" id="{EB200309-A41D-F4FA-90BF-08E3D935B3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1881" y="4897180"/>
            <a:ext cx="7415465" cy="1960820"/>
          </a:xfrm>
          <a:prstGeom prst="rect">
            <a:avLst/>
          </a:prstGeom>
        </p:spPr>
      </p:pic>
    </p:spTree>
    <p:extLst>
      <p:ext uri="{BB962C8B-B14F-4D97-AF65-F5344CB8AC3E}">
        <p14:creationId xmlns:p14="http://schemas.microsoft.com/office/powerpoint/2010/main" val="3336425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DDF4CB-BF3E-AE6A-B4F6-FAEBDC7018C1}"/>
              </a:ext>
            </a:extLst>
          </p:cNvPr>
          <p:cNvSpPr txBox="1"/>
          <p:nvPr/>
        </p:nvSpPr>
        <p:spPr>
          <a:xfrm>
            <a:off x="80180" y="1545258"/>
            <a:ext cx="7846071" cy="4990084"/>
          </a:xfrm>
          <a:prstGeom prst="rect">
            <a:avLst/>
          </a:prstGeom>
          <a:noFill/>
        </p:spPr>
        <p:txBody>
          <a:bodyPr wrap="square" lIns="91440" tIns="45720" rIns="91440" bIns="45720" anchor="t">
            <a:spAutoFit/>
          </a:bodyPr>
          <a:lstStyle/>
          <a:p>
            <a:endParaRPr lang="en-US" sz="3200" dirty="0">
              <a:solidFill>
                <a:schemeClr val="tx2">
                  <a:lumMod val="40000"/>
                  <a:lumOff val="60000"/>
                </a:schemeClr>
              </a:solidFill>
            </a:endParaRPr>
          </a:p>
          <a:p>
            <a:pPr marL="285750" indent="-285750">
              <a:lnSpc>
                <a:spcPct val="90000"/>
              </a:lnSpc>
              <a:spcBef>
                <a:spcPts val="1000"/>
              </a:spcBef>
              <a:buFont typeface="Arial" panose="02070309020205020404" pitchFamily="49" charset="0"/>
              <a:buChar char="•"/>
            </a:pPr>
            <a:r>
              <a:rPr lang="en-US" sz="2400" dirty="0">
                <a:solidFill>
                  <a:schemeClr val="tx1">
                    <a:lumMod val="60000"/>
                    <a:lumOff val="40000"/>
                  </a:schemeClr>
                </a:solidFill>
                <a:latin typeface="Arial"/>
                <a:cs typeface="Arial"/>
              </a:rPr>
              <a:t>Data: Known </a:t>
            </a:r>
            <a:r>
              <a:rPr lang="en-US" sz="2400" b="1" dirty="0">
                <a:solidFill>
                  <a:schemeClr val="tx1">
                    <a:lumMod val="60000"/>
                    <a:lumOff val="40000"/>
                  </a:schemeClr>
                </a:solidFill>
                <a:latin typeface="Arial"/>
                <a:cs typeface="Arial"/>
              </a:rPr>
              <a:t>facts</a:t>
            </a:r>
            <a:r>
              <a:rPr lang="en-US" sz="2400" dirty="0">
                <a:solidFill>
                  <a:schemeClr val="tx1">
                    <a:lumMod val="60000"/>
                    <a:lumOff val="40000"/>
                  </a:schemeClr>
                </a:solidFill>
                <a:latin typeface="Arial"/>
                <a:cs typeface="Arial"/>
              </a:rPr>
              <a:t> that can be recorded and have an implicit meaning.</a:t>
            </a:r>
          </a:p>
          <a:p>
            <a:pPr marL="285750" indent="-285750">
              <a:lnSpc>
                <a:spcPct val="90000"/>
              </a:lnSpc>
              <a:spcBef>
                <a:spcPts val="1000"/>
              </a:spcBef>
              <a:buFont typeface="Arial" panose="02070309020205020404" pitchFamily="49" charset="0"/>
              <a:buChar char="•"/>
            </a:pPr>
            <a:r>
              <a:rPr lang="en-US" sz="2400" dirty="0">
                <a:solidFill>
                  <a:schemeClr val="tx1">
                    <a:lumMod val="60000"/>
                    <a:lumOff val="40000"/>
                  </a:schemeClr>
                </a:solidFill>
                <a:latin typeface="Arial"/>
                <a:cs typeface="Arial"/>
              </a:rPr>
              <a:t>Data comes in different types:</a:t>
            </a:r>
          </a:p>
          <a:p>
            <a:pPr marL="914400" lvl="1" indent="-457200">
              <a:lnSpc>
                <a:spcPct val="90000"/>
              </a:lnSpc>
              <a:buFont typeface="Courier New,monospace" panose="02070309020205020404" pitchFamily="49" charset="0"/>
              <a:buChar char="o"/>
            </a:pPr>
            <a:r>
              <a:rPr lang="en-US" sz="2400" dirty="0">
                <a:solidFill>
                  <a:schemeClr val="tx1">
                    <a:lumMod val="60000"/>
                    <a:lumOff val="40000"/>
                  </a:schemeClr>
                </a:solidFill>
                <a:latin typeface="Arial"/>
                <a:cs typeface="Arial"/>
              </a:rPr>
              <a:t>numeric, </a:t>
            </a:r>
          </a:p>
          <a:p>
            <a:pPr marL="914400" lvl="1" indent="-457200">
              <a:lnSpc>
                <a:spcPct val="90000"/>
              </a:lnSpc>
              <a:buFont typeface="Courier New,monospace" panose="02070309020205020404" pitchFamily="49" charset="0"/>
              <a:buChar char="o"/>
            </a:pPr>
            <a:r>
              <a:rPr lang="en-US" sz="2400" dirty="0">
                <a:solidFill>
                  <a:schemeClr val="tx1">
                    <a:lumMod val="60000"/>
                    <a:lumOff val="40000"/>
                  </a:schemeClr>
                </a:solidFill>
                <a:latin typeface="Arial"/>
                <a:cs typeface="Arial"/>
              </a:rPr>
              <a:t>textual, </a:t>
            </a:r>
          </a:p>
          <a:p>
            <a:pPr marL="914400" lvl="1" indent="-457200">
              <a:lnSpc>
                <a:spcPct val="90000"/>
              </a:lnSpc>
              <a:buFont typeface="Courier New,monospace" panose="02070309020205020404" pitchFamily="49" charset="0"/>
              <a:buChar char="o"/>
            </a:pPr>
            <a:r>
              <a:rPr lang="en-US" sz="2400" dirty="0">
                <a:solidFill>
                  <a:schemeClr val="tx1">
                    <a:lumMod val="60000"/>
                    <a:lumOff val="40000"/>
                  </a:schemeClr>
                </a:solidFill>
                <a:latin typeface="Arial"/>
                <a:cs typeface="Arial"/>
              </a:rPr>
              <a:t>visual, </a:t>
            </a:r>
          </a:p>
          <a:p>
            <a:pPr marL="914400" lvl="1" indent="-457200">
              <a:lnSpc>
                <a:spcPct val="90000"/>
              </a:lnSpc>
              <a:buFont typeface="Courier New,monospace" panose="02070309020205020404" pitchFamily="49" charset="0"/>
              <a:buChar char="o"/>
            </a:pPr>
            <a:r>
              <a:rPr lang="en-US" sz="2400" dirty="0">
                <a:solidFill>
                  <a:schemeClr val="tx1">
                    <a:lumMod val="60000"/>
                    <a:lumOff val="40000"/>
                  </a:schemeClr>
                </a:solidFill>
                <a:latin typeface="Arial"/>
                <a:cs typeface="Arial"/>
              </a:rPr>
              <a:t>audio information </a:t>
            </a:r>
          </a:p>
          <a:p>
            <a:pPr marL="285750" indent="-285750">
              <a:lnSpc>
                <a:spcPct val="90000"/>
              </a:lnSpc>
              <a:buFont typeface="Courier New,monospace" panose="02070309020205020404" pitchFamily="49" charset="0"/>
              <a:buChar char="o"/>
            </a:pPr>
            <a:r>
              <a:rPr lang="en-US" sz="2400" dirty="0">
                <a:solidFill>
                  <a:schemeClr val="tx1">
                    <a:lumMod val="60000"/>
                    <a:lumOff val="40000"/>
                  </a:schemeClr>
                </a:solidFill>
                <a:latin typeface="Arial"/>
                <a:cs typeface="Arial"/>
              </a:rPr>
              <a:t>Data is collected and processed to aid in a variety of tasks, such as </a:t>
            </a:r>
            <a:r>
              <a:rPr lang="en-US" sz="2400" dirty="0">
                <a:solidFill>
                  <a:schemeClr val="tx2">
                    <a:lumMod val="60000"/>
                    <a:lumOff val="40000"/>
                  </a:schemeClr>
                </a:solidFill>
                <a:latin typeface="Arial"/>
                <a:cs typeface="Arial"/>
              </a:rPr>
              <a:t>forecasting weather</a:t>
            </a:r>
            <a:r>
              <a:rPr lang="en-US" sz="2400" dirty="0">
                <a:solidFill>
                  <a:schemeClr val="tx1">
                    <a:lumMod val="60000"/>
                    <a:lumOff val="40000"/>
                  </a:schemeClr>
                </a:solidFill>
                <a:latin typeface="Arial"/>
                <a:cs typeface="Arial"/>
              </a:rPr>
              <a:t>, </a:t>
            </a:r>
            <a:r>
              <a:rPr lang="en-US" sz="2400" dirty="0">
                <a:solidFill>
                  <a:schemeClr val="tx2">
                    <a:lumMod val="60000"/>
                    <a:lumOff val="40000"/>
                  </a:schemeClr>
                </a:solidFill>
                <a:latin typeface="Arial"/>
                <a:cs typeface="Arial"/>
              </a:rPr>
              <a:t>analyzing financial investments</a:t>
            </a:r>
            <a:r>
              <a:rPr lang="en-US" sz="2400" dirty="0">
                <a:solidFill>
                  <a:schemeClr val="tx1">
                    <a:lumMod val="60000"/>
                    <a:lumOff val="40000"/>
                  </a:schemeClr>
                </a:solidFill>
                <a:latin typeface="Arial"/>
                <a:cs typeface="Arial"/>
              </a:rPr>
              <a:t>, and </a:t>
            </a:r>
            <a:r>
              <a:rPr lang="en-US" sz="2400" dirty="0">
                <a:solidFill>
                  <a:schemeClr val="tx2">
                    <a:lumMod val="60000"/>
                    <a:lumOff val="40000"/>
                  </a:schemeClr>
                </a:solidFill>
                <a:latin typeface="Arial"/>
                <a:cs typeface="Arial"/>
              </a:rPr>
              <a:t>tracking the global spread of pandemics.</a:t>
            </a:r>
          </a:p>
          <a:p>
            <a:pPr marL="914400" lvl="1" indent="-457200">
              <a:buFont typeface="Courier New" panose="02070309020205020404" pitchFamily="49" charset="0"/>
              <a:buChar char="o"/>
            </a:pPr>
            <a:endParaRPr lang="en-US" sz="3200" dirty="0">
              <a:solidFill>
                <a:schemeClr val="tx1">
                  <a:lumMod val="60000"/>
                  <a:lumOff val="40000"/>
                </a:schemeClr>
              </a:solidFill>
            </a:endParaRPr>
          </a:p>
        </p:txBody>
      </p:sp>
      <p:grpSp>
        <p:nvGrpSpPr>
          <p:cNvPr id="5" name="Group 4">
            <a:extLst>
              <a:ext uri="{FF2B5EF4-FFF2-40B4-BE49-F238E27FC236}">
                <a16:creationId xmlns:a16="http://schemas.microsoft.com/office/drawing/2014/main" id="{71D53837-D25F-54EC-8CB4-D28D3F037A62}"/>
              </a:ext>
            </a:extLst>
          </p:cNvPr>
          <p:cNvGrpSpPr/>
          <p:nvPr/>
        </p:nvGrpSpPr>
        <p:grpSpPr>
          <a:xfrm>
            <a:off x="7395927" y="1596551"/>
            <a:ext cx="5031204" cy="5031204"/>
            <a:chOff x="-682909" y="-379071"/>
            <a:chExt cx="8032832" cy="8032832"/>
          </a:xfrm>
        </p:grpSpPr>
        <p:pic>
          <p:nvPicPr>
            <p:cNvPr id="6" name="Graphic 5" descr="Network">
              <a:extLst>
                <a:ext uri="{FF2B5EF4-FFF2-40B4-BE49-F238E27FC236}">
                  <a16:creationId xmlns:a16="http://schemas.microsoft.com/office/drawing/2014/main" id="{7AC3EB20-0E24-1EE8-6F5B-FF5813B27A3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2909" y="-379071"/>
              <a:ext cx="8032832" cy="8032832"/>
            </a:xfrm>
            <a:prstGeom prst="rect">
              <a:avLst/>
            </a:prstGeom>
          </p:spPr>
        </p:pic>
        <p:pic>
          <p:nvPicPr>
            <p:cNvPr id="7" name="Graphic 6" descr="Database">
              <a:extLst>
                <a:ext uri="{FF2B5EF4-FFF2-40B4-BE49-F238E27FC236}">
                  <a16:creationId xmlns:a16="http://schemas.microsoft.com/office/drawing/2014/main" id="{8647CA3A-DE03-20B9-C000-6F95D46526C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7617" y="2488047"/>
              <a:ext cx="1022646" cy="1022646"/>
            </a:xfrm>
            <a:prstGeom prst="rect">
              <a:avLst/>
            </a:prstGeom>
          </p:spPr>
        </p:pic>
        <p:pic>
          <p:nvPicPr>
            <p:cNvPr id="9" name="Graphic 8" descr="Download from cloud">
              <a:extLst>
                <a:ext uri="{FF2B5EF4-FFF2-40B4-BE49-F238E27FC236}">
                  <a16:creationId xmlns:a16="http://schemas.microsoft.com/office/drawing/2014/main" id="{75FE013C-79AC-5DBE-6E6B-F07CB267223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25136" y="821801"/>
              <a:ext cx="1051441" cy="1051441"/>
            </a:xfrm>
            <a:prstGeom prst="rect">
              <a:avLst/>
            </a:prstGeom>
          </p:spPr>
        </p:pic>
        <p:pic>
          <p:nvPicPr>
            <p:cNvPr id="10" name="Graphic 9" descr="Server">
              <a:extLst>
                <a:ext uri="{FF2B5EF4-FFF2-40B4-BE49-F238E27FC236}">
                  <a16:creationId xmlns:a16="http://schemas.microsoft.com/office/drawing/2014/main" id="{C593994A-24C6-20FE-E928-66293BC864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0522" y="5427940"/>
              <a:ext cx="986259" cy="986259"/>
            </a:xfrm>
            <a:prstGeom prst="rect">
              <a:avLst/>
            </a:prstGeom>
          </p:spPr>
        </p:pic>
        <p:pic>
          <p:nvPicPr>
            <p:cNvPr id="11" name="Graphic 10" descr="Web design">
              <a:extLst>
                <a:ext uri="{FF2B5EF4-FFF2-40B4-BE49-F238E27FC236}">
                  <a16:creationId xmlns:a16="http://schemas.microsoft.com/office/drawing/2014/main" id="{7B09121D-3751-5BD8-043A-F26831ED2DC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308550" y="2498878"/>
              <a:ext cx="1023129" cy="1023129"/>
            </a:xfrm>
            <a:prstGeom prst="rect">
              <a:avLst/>
            </a:prstGeom>
          </p:spPr>
        </p:pic>
        <p:pic>
          <p:nvPicPr>
            <p:cNvPr id="12" name="Graphic 11" descr="Tablet">
              <a:extLst>
                <a:ext uri="{FF2B5EF4-FFF2-40B4-BE49-F238E27FC236}">
                  <a16:creationId xmlns:a16="http://schemas.microsoft.com/office/drawing/2014/main" id="{CFDE6F70-BEE2-1E28-C468-C4A3988F718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752553" y="5464810"/>
              <a:ext cx="986259" cy="986259"/>
            </a:xfrm>
            <a:prstGeom prst="rect">
              <a:avLst/>
            </a:prstGeom>
          </p:spPr>
        </p:pic>
        <p:pic>
          <p:nvPicPr>
            <p:cNvPr id="13" name="Graphic 12">
              <a:extLst>
                <a:ext uri="{FF2B5EF4-FFF2-40B4-BE49-F238E27FC236}">
                  <a16:creationId xmlns:a16="http://schemas.microsoft.com/office/drawing/2014/main" id="{F06DA98F-F3C5-A6A4-0B4A-58CFE2C2483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2838207" y="3510693"/>
              <a:ext cx="990600" cy="962025"/>
            </a:xfrm>
            <a:prstGeom prst="rect">
              <a:avLst/>
            </a:prstGeom>
          </p:spPr>
        </p:pic>
      </p:grpSp>
      <p:sp>
        <p:nvSpPr>
          <p:cNvPr id="17" name="Title 1">
            <a:extLst>
              <a:ext uri="{FF2B5EF4-FFF2-40B4-BE49-F238E27FC236}">
                <a16:creationId xmlns:a16="http://schemas.microsoft.com/office/drawing/2014/main" id="{12838694-B661-9F22-2FB3-32A35CC629E8}"/>
              </a:ext>
            </a:extLst>
          </p:cNvPr>
          <p:cNvSpPr>
            <a:spLocks noGrp="1"/>
          </p:cNvSpPr>
          <p:nvPr>
            <p:ph type="title"/>
          </p:nvPr>
        </p:nvSpPr>
        <p:spPr>
          <a:xfrm>
            <a:off x="839788" y="365125"/>
            <a:ext cx="10515600" cy="1325563"/>
          </a:xfrm>
        </p:spPr>
        <p:txBody>
          <a:bodyPr anchor="ctr">
            <a:normAutofit/>
          </a:bodyPr>
          <a:lstStyle/>
          <a:p>
            <a:r>
              <a:rPr lang="en-US" dirty="0"/>
              <a:t>What is Data?</a:t>
            </a:r>
          </a:p>
        </p:txBody>
      </p:sp>
    </p:spTree>
    <p:extLst>
      <p:ext uri="{BB962C8B-B14F-4D97-AF65-F5344CB8AC3E}">
        <p14:creationId xmlns:p14="http://schemas.microsoft.com/office/powerpoint/2010/main" val="34349151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862566" y="801953"/>
            <a:ext cx="10609964" cy="1661993"/>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What is Entity Relationship Diagram?</a:t>
            </a:r>
          </a:p>
          <a:p>
            <a:pPr algn="l"/>
            <a:endParaRPr lang="en-US" sz="1100" b="1" i="0" dirty="0">
              <a:solidFill>
                <a:schemeClr val="tx1">
                  <a:lumMod val="60000"/>
                  <a:lumOff val="40000"/>
                </a:schemeClr>
              </a:solidFill>
              <a:effectLst/>
              <a:latin typeface="+mj-lt"/>
            </a:endParaRPr>
          </a:p>
          <a:p>
            <a:pPr algn="l"/>
            <a:r>
              <a:rPr lang="en-US" b="0" i="0" dirty="0">
                <a:solidFill>
                  <a:schemeClr val="tx1">
                    <a:lumMod val="60000"/>
                    <a:lumOff val="40000"/>
                  </a:schemeClr>
                </a:solidFill>
                <a:effectLst/>
                <a:latin typeface="+mj-lt"/>
              </a:rPr>
              <a:t>An Entity Relationship Diagram (ERD) is a pictorial representation of the information that can be captured by a database.  Such a “picture” serves two purposes. It allows database professionals to describe an overall design concisely yet accurately. An ER Diagram can be easily transformed into the relational schema. There are three components in ERD: </a:t>
            </a:r>
            <a:r>
              <a:rPr lang="en-US" b="1" i="0" dirty="0">
                <a:solidFill>
                  <a:schemeClr val="tx1">
                    <a:lumMod val="60000"/>
                    <a:lumOff val="40000"/>
                  </a:schemeClr>
                </a:solidFill>
                <a:effectLst/>
                <a:latin typeface="+mj-lt"/>
              </a:rPr>
              <a:t>Entities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Attributes</a:t>
            </a:r>
            <a:r>
              <a:rPr lang="en-US" b="0" i="0" dirty="0">
                <a:solidFill>
                  <a:schemeClr val="tx1">
                    <a:lumMod val="60000"/>
                    <a:lumOff val="40000"/>
                  </a:schemeClr>
                </a:solidFill>
                <a:effectLst/>
                <a:latin typeface="+mj-lt"/>
              </a:rPr>
              <a:t>, and </a:t>
            </a:r>
            <a:r>
              <a:rPr lang="en-US" b="1" i="0" dirty="0">
                <a:solidFill>
                  <a:schemeClr val="tx1">
                    <a:lumMod val="60000"/>
                    <a:lumOff val="40000"/>
                  </a:schemeClr>
                </a:solidFill>
                <a:effectLst/>
                <a:latin typeface="+mj-lt"/>
              </a:rPr>
              <a:t>Relationships</a:t>
            </a:r>
            <a:r>
              <a:rPr lang="en-US" b="0" i="0" dirty="0">
                <a:solidFill>
                  <a:schemeClr val="tx1">
                    <a:lumMod val="60000"/>
                    <a:lumOff val="40000"/>
                  </a:schemeClr>
                </a:solidFill>
                <a:effectLst/>
                <a:latin typeface="+mj-lt"/>
              </a:rPr>
              <a:t>.</a:t>
            </a:r>
          </a:p>
        </p:txBody>
      </p:sp>
      <p:pic>
        <p:nvPicPr>
          <p:cNvPr id="4" name="Picture 2" descr="What is ERD">
            <a:extLst>
              <a:ext uri="{FF2B5EF4-FFF2-40B4-BE49-F238E27FC236}">
                <a16:creationId xmlns:a16="http://schemas.microsoft.com/office/drawing/2014/main" id="{1F65E659-8D4B-C60D-6879-40B9E7A962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4761" y="2841387"/>
            <a:ext cx="5690955" cy="3383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5588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862566" y="801953"/>
            <a:ext cx="10609964" cy="2246769"/>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Entities</a:t>
            </a:r>
          </a:p>
          <a:p>
            <a:pPr algn="l"/>
            <a:endParaRPr lang="en-US" sz="1100" b="0" i="0" dirty="0">
              <a:solidFill>
                <a:schemeClr val="tx1">
                  <a:lumMod val="60000"/>
                  <a:lumOff val="40000"/>
                </a:schemeClr>
              </a:solidFill>
              <a:effectLst/>
              <a:latin typeface="+mj-lt"/>
            </a:endParaRPr>
          </a:p>
          <a:p>
            <a:pPr algn="l"/>
            <a:r>
              <a:rPr lang="en-US" b="0" i="0" dirty="0">
                <a:solidFill>
                  <a:schemeClr val="tx1">
                    <a:lumMod val="60000"/>
                    <a:lumOff val="40000"/>
                  </a:schemeClr>
                </a:solidFill>
                <a:effectLst/>
                <a:latin typeface="+mj-lt"/>
              </a:rPr>
              <a:t>The number of tables you need for your database – Entities is the basic objects of ERDs. These are the tables of your database, i.e. </a:t>
            </a:r>
            <a:r>
              <a:rPr lang="en-US" b="1" i="0" dirty="0">
                <a:solidFill>
                  <a:schemeClr val="tx1">
                    <a:lumMod val="60000"/>
                    <a:lumOff val="40000"/>
                  </a:schemeClr>
                </a:solidFill>
                <a:effectLst/>
                <a:latin typeface="+mj-lt"/>
              </a:rPr>
              <a:t>students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courses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books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campus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employees</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payment</a:t>
            </a:r>
            <a:r>
              <a:rPr lang="en-US" b="0" i="0" dirty="0">
                <a:solidFill>
                  <a:schemeClr val="tx1">
                    <a:lumMod val="60000"/>
                    <a:lumOff val="40000"/>
                  </a:schemeClr>
                </a:solidFill>
                <a:effectLst/>
                <a:latin typeface="+mj-lt"/>
              </a:rPr>
              <a:t>, </a:t>
            </a:r>
            <a:r>
              <a:rPr lang="en-US" b="1" i="0" dirty="0">
                <a:solidFill>
                  <a:schemeClr val="tx1">
                    <a:lumMod val="60000"/>
                    <a:lumOff val="40000"/>
                  </a:schemeClr>
                </a:solidFill>
                <a:effectLst/>
                <a:latin typeface="+mj-lt"/>
              </a:rPr>
              <a:t>projects</a:t>
            </a:r>
            <a:r>
              <a:rPr lang="en-US" b="0" i="0" dirty="0">
                <a:solidFill>
                  <a:schemeClr val="tx1">
                    <a:lumMod val="60000"/>
                    <a:lumOff val="40000"/>
                  </a:schemeClr>
                </a:solidFill>
                <a:effectLst/>
                <a:latin typeface="+mj-lt"/>
              </a:rPr>
              <a:t>. </a:t>
            </a:r>
          </a:p>
          <a:p>
            <a:pPr algn="l"/>
            <a:endParaRPr lang="en-US" dirty="0">
              <a:solidFill>
                <a:schemeClr val="tx1">
                  <a:lumMod val="60000"/>
                  <a:lumOff val="40000"/>
                </a:schemeClr>
              </a:solidFill>
              <a:latin typeface="+mj-lt"/>
            </a:endParaRPr>
          </a:p>
          <a:p>
            <a:pPr algn="l"/>
            <a:r>
              <a:rPr lang="en-US" b="0" i="0" dirty="0">
                <a:solidFill>
                  <a:schemeClr val="tx1">
                    <a:lumMod val="60000"/>
                    <a:lumOff val="40000"/>
                  </a:schemeClr>
                </a:solidFill>
                <a:effectLst/>
                <a:latin typeface="+mj-lt"/>
              </a:rPr>
              <a:t>A specific example of an entity is called an instance. Each instance becomes a record or a row in a table.</a:t>
            </a:r>
          </a:p>
        </p:txBody>
      </p:sp>
      <p:pic>
        <p:nvPicPr>
          <p:cNvPr id="1026" name="Picture 2" descr="What is ERD">
            <a:extLst>
              <a:ext uri="{FF2B5EF4-FFF2-40B4-BE49-F238E27FC236}">
                <a16:creationId xmlns:a16="http://schemas.microsoft.com/office/drawing/2014/main" id="{370F8EEA-DB15-29C3-1ACD-99CD5DD226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0710" y="3048722"/>
            <a:ext cx="5690955" cy="3383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2607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958259" y="1120929"/>
            <a:ext cx="10609964" cy="4139595"/>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Attributes</a:t>
            </a:r>
          </a:p>
          <a:p>
            <a:pPr algn="l"/>
            <a:endParaRPr lang="en-US" sz="1100" b="0" i="0" dirty="0">
              <a:solidFill>
                <a:schemeClr val="tx1">
                  <a:lumMod val="60000"/>
                  <a:lumOff val="40000"/>
                </a:schemeClr>
              </a:solidFill>
              <a:effectLst/>
              <a:latin typeface="+mj-lt"/>
            </a:endParaRPr>
          </a:p>
          <a:p>
            <a:pPr algn="l"/>
            <a:r>
              <a:rPr lang="en-US" b="0" i="0" dirty="0">
                <a:solidFill>
                  <a:schemeClr val="tx1">
                    <a:lumMod val="60000"/>
                    <a:lumOff val="40000"/>
                  </a:schemeClr>
                </a:solidFill>
                <a:effectLst/>
                <a:latin typeface="+mj-lt"/>
              </a:rPr>
              <a:t>Information such as property, facts you need to describe each table – Attributes are facts or descriptions of entities. They are also often nouns and become the columns of the table. For example, for entity students, the attributes can be first name, last name, email, address, and phone numbers.</a:t>
            </a:r>
          </a:p>
          <a:p>
            <a:pPr algn="l"/>
            <a:endParaRPr lang="en-US" b="0" i="0" dirty="0">
              <a:solidFill>
                <a:schemeClr val="tx1">
                  <a:lumMod val="60000"/>
                  <a:lumOff val="40000"/>
                </a:schemeClr>
              </a:solidFill>
              <a:effectLst/>
              <a:latin typeface="+mj-lt"/>
            </a:endParaRPr>
          </a:p>
          <a:p>
            <a:pPr algn="l"/>
            <a:endParaRPr lang="en-US" b="0" i="0" dirty="0">
              <a:solidFill>
                <a:schemeClr val="tx1">
                  <a:lumMod val="60000"/>
                  <a:lumOff val="40000"/>
                </a:schemeClr>
              </a:solidFill>
              <a:effectLst/>
              <a:latin typeface="+mj-lt"/>
            </a:endParaRPr>
          </a:p>
          <a:p>
            <a:pPr algn="l"/>
            <a:r>
              <a:rPr lang="en-US" b="1" i="0" dirty="0">
                <a:solidFill>
                  <a:schemeClr val="tx1">
                    <a:lumMod val="60000"/>
                    <a:lumOff val="40000"/>
                  </a:schemeClr>
                </a:solidFill>
                <a:effectLst/>
                <a:latin typeface="+mj-lt"/>
              </a:rPr>
              <a:t>Primary Key</a:t>
            </a:r>
            <a:r>
              <a:rPr lang="en-US" b="0" i="0" dirty="0">
                <a:solidFill>
                  <a:schemeClr val="tx1">
                    <a:lumMod val="60000"/>
                    <a:lumOff val="40000"/>
                  </a:schemeClr>
                </a:solidFill>
                <a:effectLst/>
                <a:latin typeface="+mj-lt"/>
              </a:rPr>
              <a:t> Is An Attribute Or A Set Of Attributes That Uniquely Identifies An Instance Of The Entity. For Example, For A Student Entity, Student Number Is The Primary Key Since No Two Students Have The Same Student Number. We Can Have Only One Primary Key In A Table. It Identifies Uniquely Every Row And It Cannot Be Null.</a:t>
            </a:r>
          </a:p>
          <a:p>
            <a:pPr algn="l"/>
            <a:endParaRPr lang="en-US" b="0" i="0" dirty="0">
              <a:solidFill>
                <a:schemeClr val="tx1">
                  <a:lumMod val="60000"/>
                  <a:lumOff val="40000"/>
                </a:schemeClr>
              </a:solidFill>
              <a:effectLst/>
              <a:latin typeface="+mj-lt"/>
            </a:endParaRPr>
          </a:p>
          <a:p>
            <a:pPr algn="l"/>
            <a:r>
              <a:rPr lang="en-US" b="1" i="0" dirty="0">
                <a:solidFill>
                  <a:schemeClr val="tx1">
                    <a:lumMod val="60000"/>
                    <a:lumOff val="40000"/>
                  </a:schemeClr>
                </a:solidFill>
                <a:effectLst/>
                <a:latin typeface="+mj-lt"/>
              </a:rPr>
              <a:t>Foreign Key</a:t>
            </a:r>
            <a:r>
              <a:rPr lang="en-US" b="0" i="0" dirty="0">
                <a:solidFill>
                  <a:schemeClr val="tx1">
                    <a:lumMod val="60000"/>
                    <a:lumOff val="40000"/>
                  </a:schemeClr>
                </a:solidFill>
                <a:effectLst/>
                <a:latin typeface="+mj-lt"/>
              </a:rPr>
              <a:t> Is A Key Used To Link Two Tables Together. Typically, You Take The Primary Key Field From One Table And Insert It Into The Other Table Where It Becomes A Foreign Key (It Remains A Primary Key In The Original Table). We Can Have More Than One Foreign Key In A Table.</a:t>
            </a:r>
          </a:p>
        </p:txBody>
      </p:sp>
    </p:spTree>
    <p:extLst>
      <p:ext uri="{BB962C8B-B14F-4D97-AF65-F5344CB8AC3E}">
        <p14:creationId xmlns:p14="http://schemas.microsoft.com/office/powerpoint/2010/main" val="25738972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878515" y="1067767"/>
            <a:ext cx="10609964" cy="1477328"/>
          </a:xfrm>
          <a:prstGeom prst="rect">
            <a:avLst/>
          </a:prstGeom>
          <a:noFill/>
        </p:spPr>
        <p:txBody>
          <a:bodyPr wrap="square">
            <a:spAutoFit/>
          </a:bodyPr>
          <a:lstStyle/>
          <a:p>
            <a:pPr algn="l"/>
            <a:r>
              <a:rPr lang="en-US" b="1" i="0" dirty="0">
                <a:solidFill>
                  <a:schemeClr val="tx1">
                    <a:lumMod val="60000"/>
                    <a:lumOff val="40000"/>
                  </a:schemeClr>
                </a:solidFill>
                <a:effectLst/>
                <a:latin typeface="Open Sans" panose="020B0606030504020204" pitchFamily="34" charset="0"/>
              </a:rPr>
              <a:t>Relationships:</a:t>
            </a:r>
            <a:r>
              <a:rPr lang="en-US" b="0" i="0" dirty="0">
                <a:solidFill>
                  <a:schemeClr val="tx1">
                    <a:lumMod val="60000"/>
                    <a:lumOff val="40000"/>
                  </a:schemeClr>
                </a:solidFill>
                <a:effectLst/>
                <a:latin typeface="Open Sans" panose="020B0606030504020204" pitchFamily="34" charset="0"/>
              </a:rPr>
              <a:t> How tables are linked together – Relationships are the associations between the entities. Verbs often describe relationships between entities. We will use Crow’s Foot Symbols to represent the relationships. Three types of relationships are discussed in this lab. If you read or hear cardinality ratios, it also refers to types of relationships.</a:t>
            </a:r>
          </a:p>
          <a:p>
            <a:pPr algn="l"/>
            <a:endParaRPr lang="en-US" b="0" i="0" dirty="0">
              <a:solidFill>
                <a:schemeClr val="tx1">
                  <a:lumMod val="60000"/>
                  <a:lumOff val="40000"/>
                </a:schemeClr>
              </a:solidFill>
              <a:effectLst/>
              <a:latin typeface="+mj-lt"/>
            </a:endParaRPr>
          </a:p>
        </p:txBody>
      </p:sp>
      <p:pic>
        <p:nvPicPr>
          <p:cNvPr id="2050" name="Picture 2" descr="ERD cardinality">
            <a:extLst>
              <a:ext uri="{FF2B5EF4-FFF2-40B4-BE49-F238E27FC236}">
                <a16:creationId xmlns:a16="http://schemas.microsoft.com/office/drawing/2014/main" id="{7D1527F5-8E81-6EF8-BAD3-DA6F46492A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7231" y="2715926"/>
            <a:ext cx="3010011" cy="308196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EFDF35A-2864-5B03-0BFA-CF88BF44C413}"/>
              </a:ext>
            </a:extLst>
          </p:cNvPr>
          <p:cNvSpPr txBox="1"/>
          <p:nvPr/>
        </p:nvSpPr>
        <p:spPr>
          <a:xfrm>
            <a:off x="878515" y="2489292"/>
            <a:ext cx="6095114" cy="3308598"/>
          </a:xfrm>
          <a:prstGeom prst="rect">
            <a:avLst/>
          </a:prstGeom>
          <a:noFill/>
        </p:spPr>
        <p:txBody>
          <a:bodyPr wrap="square">
            <a:spAutoFit/>
          </a:bodyPr>
          <a:lstStyle/>
          <a:p>
            <a:pPr algn="l"/>
            <a:endParaRPr lang="en-US" sz="1100" dirty="0">
              <a:solidFill>
                <a:schemeClr val="tx1">
                  <a:lumMod val="60000"/>
                  <a:lumOff val="40000"/>
                </a:schemeClr>
              </a:solidFill>
              <a:latin typeface="Open Sans" panose="020B0606030504020204" pitchFamily="34" charset="0"/>
            </a:endParaRPr>
          </a:p>
          <a:p>
            <a:pPr algn="l"/>
            <a:r>
              <a:rPr lang="en-US" b="1" i="0" dirty="0">
                <a:solidFill>
                  <a:schemeClr val="tx1">
                    <a:lumMod val="60000"/>
                    <a:lumOff val="40000"/>
                  </a:schemeClr>
                </a:solidFill>
                <a:effectLst/>
                <a:latin typeface="Open Sans" panose="020B0606030504020204" pitchFamily="34" charset="0"/>
              </a:rPr>
              <a:t>Cardinality:</a:t>
            </a:r>
            <a:r>
              <a:rPr lang="en-US" b="0" i="0" dirty="0">
                <a:solidFill>
                  <a:schemeClr val="tx1">
                    <a:lumMod val="60000"/>
                    <a:lumOff val="40000"/>
                  </a:schemeClr>
                </a:solidFill>
                <a:effectLst/>
                <a:latin typeface="Open Sans" panose="020B0606030504020204" pitchFamily="34" charset="0"/>
              </a:rPr>
              <a:t> it defines the possible number of occurrences in one entity which is associated with the number of occurrences in another. For example, ONE team has MANY players. When present in an ERD, the entity Team and Player are inter-connected with a one-to-many relationship.</a:t>
            </a:r>
          </a:p>
          <a:p>
            <a:pPr algn="l"/>
            <a:r>
              <a:rPr lang="en-US" b="0" i="0" dirty="0">
                <a:solidFill>
                  <a:schemeClr val="tx1">
                    <a:lumMod val="60000"/>
                    <a:lumOff val="40000"/>
                  </a:schemeClr>
                </a:solidFill>
                <a:effectLst/>
                <a:latin typeface="Open Sans" panose="020B0606030504020204" pitchFamily="34" charset="0"/>
              </a:rPr>
              <a:t>In an ER diagram, cardinality is represented as a crow’s foot at the connector’s ends. The three common cardinal relationships are one-to-one, one-to-many, and many-to-many. Here is some examples cardinality of relationship in ERD:</a:t>
            </a:r>
          </a:p>
        </p:txBody>
      </p:sp>
    </p:spTree>
    <p:extLst>
      <p:ext uri="{BB962C8B-B14F-4D97-AF65-F5344CB8AC3E}">
        <p14:creationId xmlns:p14="http://schemas.microsoft.com/office/powerpoint/2010/main" val="1086271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801653" y="672498"/>
            <a:ext cx="8868660" cy="2446824"/>
          </a:xfrm>
          <a:prstGeom prst="rect">
            <a:avLst/>
          </a:prstGeom>
          <a:noFill/>
        </p:spPr>
        <p:txBody>
          <a:bodyPr wrap="square">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ERD Example – Customer Appointment</a:t>
            </a: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Suppose we have the following business scenario:</a:t>
            </a:r>
          </a:p>
          <a:p>
            <a:pPr marL="0" marR="0" lvl="0" indent="0" defTabSz="914400" rtl="0" eaLnBrk="0" fontAlgn="base" latinLnBrk="0" hangingPunct="0">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lumMod val="60000"/>
                  <a:lumOff val="40000"/>
                </a:schemeClr>
              </a:solidFill>
              <a:effectLst/>
            </a:endParaRPr>
          </a:p>
          <a:p>
            <a:pPr marL="742950" lvl="1" indent="-285750" eaLnBrk="0" fontAlgn="base" hangingPunct="0">
              <a:spcBef>
                <a:spcPct val="0"/>
              </a:spcBef>
              <a:spcAft>
                <a:spcPct val="0"/>
              </a:spcAft>
              <a:buFont typeface="Wingdings" panose="05000000000000000000" pitchFamily="2" charset="2"/>
              <a:buChar char="Ø"/>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One Customer May Be Making One Or More Appointments</a:t>
            </a:r>
          </a:p>
          <a:p>
            <a:pPr marL="742950" lvl="1" indent="-285750" eaLnBrk="0" fontAlgn="base" hangingPunct="0">
              <a:spcBef>
                <a:spcPct val="0"/>
              </a:spcBef>
              <a:spcAft>
                <a:spcPct val="0"/>
              </a:spcAft>
              <a:buFont typeface="Wingdings" panose="05000000000000000000" pitchFamily="2" charset="2"/>
              <a:buChar char="Ø"/>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One Appointment Must Be Made By One And Only One Customer</a:t>
            </a:r>
          </a:p>
          <a:p>
            <a:pPr marL="742950" lvl="1" indent="-285750" eaLnBrk="0" fontAlgn="base" hangingPunct="0">
              <a:spcBef>
                <a:spcPct val="0"/>
              </a:spcBef>
              <a:spcAft>
                <a:spcPct val="0"/>
              </a:spcAft>
              <a:buFont typeface="Wingdings" panose="05000000000000000000" pitchFamily="2" charset="2"/>
              <a:buChar char="Ø"/>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The Cardinality Linked From Customer To Appointments Is 0 To Many</a:t>
            </a:r>
          </a:p>
          <a:p>
            <a:pPr marL="0" marR="0" lvl="0" indent="0"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a:ln>
                  <a:noFill/>
                </a:ln>
                <a:solidFill>
                  <a:schemeClr val="tx1">
                    <a:lumMod val="60000"/>
                    <a:lumOff val="40000"/>
                  </a:schemeClr>
                </a:solidFill>
                <a:effectLst/>
                <a:latin typeface="Open Sans" panose="020B0606030504020204" pitchFamily="34" charset="0"/>
                <a:cs typeface="Open Sans" panose="020B0606030504020204" pitchFamily="34" charset="0"/>
              </a:rPr>
              <a:t>              </a:t>
            </a:r>
            <a:endParaRPr kumimoji="0" lang="en-US" altLang="en-US" sz="1700" b="0" i="0" u="none" strike="noStrike" cap="none" normalizeH="0" baseline="0" dirty="0">
              <a:ln>
                <a:noFill/>
              </a:ln>
              <a:solidFill>
                <a:schemeClr val="tx1">
                  <a:lumMod val="60000"/>
                  <a:lumOff val="40000"/>
                </a:schemeClr>
              </a:solidFill>
              <a:effectLst/>
              <a:latin typeface="Arial" panose="020B0604020202020204" pitchFamily="34" charset="0"/>
            </a:endParaRPr>
          </a:p>
          <a:p>
            <a:pPr algn="l"/>
            <a:endParaRPr lang="en-US" sz="1700" b="0" i="0" dirty="0">
              <a:solidFill>
                <a:schemeClr val="tx1">
                  <a:lumMod val="60000"/>
                  <a:lumOff val="40000"/>
                </a:schemeClr>
              </a:solidFill>
              <a:effectLst/>
              <a:latin typeface="+mj-lt"/>
            </a:endParaRPr>
          </a:p>
        </p:txBody>
      </p:sp>
      <p:pic>
        <p:nvPicPr>
          <p:cNvPr id="3074" name="Picture 2" descr="Simple ERD example">
            <a:extLst>
              <a:ext uri="{FF2B5EF4-FFF2-40B4-BE49-F238E27FC236}">
                <a16:creationId xmlns:a16="http://schemas.microsoft.com/office/drawing/2014/main" id="{C5615362-DF26-E63C-2F9D-CE8E826592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0985" y="3670737"/>
            <a:ext cx="4066954" cy="17315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7030E45-28E4-1BB9-EE87-4D66C8D9A3CE}"/>
              </a:ext>
            </a:extLst>
          </p:cNvPr>
          <p:cNvSpPr txBox="1"/>
          <p:nvPr/>
        </p:nvSpPr>
        <p:spPr>
          <a:xfrm>
            <a:off x="801653" y="2841516"/>
            <a:ext cx="6476333" cy="4016484"/>
          </a:xfrm>
          <a:prstGeom prst="rect">
            <a:avLst/>
          </a:prstGeom>
          <a:noFill/>
        </p:spPr>
        <p:txBody>
          <a:bodyPr wrap="square">
            <a:spAutoFit/>
          </a:bodyPr>
          <a:lstStyle/>
          <a:p>
            <a:pPr algn="l"/>
            <a:r>
              <a:rPr lang="en-US" sz="1700" b="0" i="0" dirty="0">
                <a:solidFill>
                  <a:schemeClr val="tx1">
                    <a:lumMod val="60000"/>
                    <a:lumOff val="40000"/>
                  </a:schemeClr>
                </a:solidFill>
                <a:effectLst/>
                <a:latin typeface="Open Sans" panose="020B0606030504020204" pitchFamily="34" charset="0"/>
              </a:rPr>
              <a:t>The ERD uses the Crow’s Foot notation:</a:t>
            </a:r>
          </a:p>
          <a:p>
            <a:pPr algn="l"/>
            <a:endParaRPr lang="en-US" sz="1700" b="0" i="0" dirty="0">
              <a:solidFill>
                <a:schemeClr val="tx1">
                  <a:lumMod val="60000"/>
                  <a:lumOff val="40000"/>
                </a:schemeClr>
              </a:solidFill>
              <a:effectLst/>
              <a:latin typeface="Open Sans" panose="020B0606030504020204" pitchFamily="34" charset="0"/>
            </a:endParaRPr>
          </a:p>
          <a:p>
            <a:pPr marL="742950" lvl="1" indent="-285750">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Entities Are Shown In A Box With Attributes Listed Below The Entity Name.</a:t>
            </a:r>
          </a:p>
          <a:p>
            <a:pPr marL="742950" lvl="1" indent="-285750">
              <a:buFont typeface="Wingdings" panose="05000000000000000000" pitchFamily="2" charset="2"/>
              <a:buChar char="Ø"/>
            </a:pPr>
            <a:endParaRPr lang="en-US" sz="1700" b="0" i="0" dirty="0">
              <a:solidFill>
                <a:schemeClr val="tx1">
                  <a:lumMod val="60000"/>
                  <a:lumOff val="40000"/>
                </a:schemeClr>
              </a:solidFill>
              <a:effectLst/>
              <a:latin typeface="Open Sans" panose="020B0606030504020204" pitchFamily="34" charset="0"/>
            </a:endParaRPr>
          </a:p>
          <a:p>
            <a:pPr marL="742950" lvl="1" indent="-285750">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Relationships Are Shown As Solid Lines Between Two Entities.</a:t>
            </a:r>
          </a:p>
          <a:p>
            <a:pPr marL="742950" lvl="1" indent="-285750">
              <a:buFont typeface="Wingdings" panose="05000000000000000000" pitchFamily="2" charset="2"/>
              <a:buChar char="Ø"/>
            </a:pPr>
            <a:endParaRPr lang="en-US" sz="1700" b="0" i="0" dirty="0">
              <a:solidFill>
                <a:schemeClr val="tx1">
                  <a:lumMod val="60000"/>
                  <a:lumOff val="40000"/>
                </a:schemeClr>
              </a:solidFill>
              <a:effectLst/>
              <a:latin typeface="Open Sans" panose="020B0606030504020204" pitchFamily="34" charset="0"/>
            </a:endParaRPr>
          </a:p>
          <a:p>
            <a:pPr marL="742950" lvl="1" indent="-285750">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The Minimum And Maximum Cardinalities Of The Relationship Linked Between Customer And Appointment Are Shown With Either A Straight Line And Hash Marks, Or A Crow’s Foot As Shown In The Figure Below.</a:t>
            </a:r>
          </a:p>
          <a:p>
            <a:br>
              <a:rPr lang="en-US" sz="1700" dirty="0">
                <a:solidFill>
                  <a:schemeClr val="tx1">
                    <a:lumMod val="60000"/>
                    <a:lumOff val="40000"/>
                  </a:schemeClr>
                </a:solidFill>
              </a:rPr>
            </a:br>
            <a:endParaRPr lang="en-US" sz="1700" dirty="0">
              <a:solidFill>
                <a:schemeClr val="tx1">
                  <a:lumMod val="60000"/>
                  <a:lumOff val="40000"/>
                </a:schemeClr>
              </a:solidFill>
            </a:endParaRPr>
          </a:p>
        </p:txBody>
      </p:sp>
    </p:spTree>
    <p:extLst>
      <p:ext uri="{BB962C8B-B14F-4D97-AF65-F5344CB8AC3E}">
        <p14:creationId xmlns:p14="http://schemas.microsoft.com/office/powerpoint/2010/main" val="42900611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CCC872-A32E-C24A-913E-1E938F87BCE4}"/>
              </a:ext>
            </a:extLst>
          </p:cNvPr>
          <p:cNvSpPr txBox="1"/>
          <p:nvPr/>
        </p:nvSpPr>
        <p:spPr>
          <a:xfrm>
            <a:off x="780386" y="752240"/>
            <a:ext cx="10320003" cy="2585323"/>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Conceptual, Logical and Physical data models</a:t>
            </a:r>
          </a:p>
          <a:p>
            <a:pPr algn="l"/>
            <a:endParaRPr lang="en-US" b="1" i="0" dirty="0">
              <a:solidFill>
                <a:schemeClr val="tx1">
                  <a:lumMod val="60000"/>
                  <a:lumOff val="40000"/>
                </a:schemeClr>
              </a:solidFill>
              <a:effectLst/>
              <a:latin typeface="+mj-lt"/>
            </a:endParaRPr>
          </a:p>
          <a:p>
            <a:pPr algn="l"/>
            <a:r>
              <a:rPr lang="en-US" b="0" i="0" dirty="0">
                <a:solidFill>
                  <a:schemeClr val="tx1">
                    <a:lumMod val="60000"/>
                    <a:lumOff val="40000"/>
                  </a:schemeClr>
                </a:solidFill>
                <a:effectLst/>
                <a:latin typeface="+mj-lt"/>
              </a:rPr>
              <a:t>A general understanding to the three data models is that business analyst uses a conceptual and logical model to model the business objects exist in the system, while </a:t>
            </a:r>
            <a:r>
              <a:rPr lang="en-US" b="0" i="0" u="sng" dirty="0">
                <a:solidFill>
                  <a:schemeClr val="tx1">
                    <a:lumMod val="60000"/>
                    <a:lumOff val="40000"/>
                  </a:schemeClr>
                </a:solidFill>
                <a:effectLst/>
                <a:latin typeface="+mj-lt"/>
              </a:rPr>
              <a:t>database designer or database engineer elaborates the conceptual and logical ER model to produce the physical model that presents the physical database structure ready for database creation</a:t>
            </a:r>
            <a:r>
              <a:rPr lang="en-US" b="0" i="0" dirty="0">
                <a:solidFill>
                  <a:schemeClr val="tx1">
                    <a:lumMod val="60000"/>
                    <a:lumOff val="40000"/>
                  </a:schemeClr>
                </a:solidFill>
                <a:effectLst/>
                <a:latin typeface="+mj-lt"/>
              </a:rPr>
              <a:t>. The table below shows the difference between the three data models. An ER model is typically drawn at up to three levels of abstraction:</a:t>
            </a:r>
          </a:p>
          <a:p>
            <a:pPr algn="l"/>
            <a:endParaRPr lang="en-US" b="0" i="0" dirty="0">
              <a:solidFill>
                <a:schemeClr val="tx1">
                  <a:lumMod val="60000"/>
                  <a:lumOff val="40000"/>
                </a:schemeClr>
              </a:solidFill>
              <a:effectLst/>
              <a:latin typeface="+mj-lt"/>
            </a:endParaRPr>
          </a:p>
        </p:txBody>
      </p:sp>
      <p:sp>
        <p:nvSpPr>
          <p:cNvPr id="4" name="TextBox 3">
            <a:extLst>
              <a:ext uri="{FF2B5EF4-FFF2-40B4-BE49-F238E27FC236}">
                <a16:creationId xmlns:a16="http://schemas.microsoft.com/office/drawing/2014/main" id="{7270B61C-0F1F-49CC-4647-1E8C5329E010}"/>
              </a:ext>
            </a:extLst>
          </p:cNvPr>
          <p:cNvSpPr txBox="1"/>
          <p:nvPr/>
        </p:nvSpPr>
        <p:spPr>
          <a:xfrm>
            <a:off x="780386" y="4575269"/>
            <a:ext cx="4703578" cy="1477328"/>
          </a:xfrm>
          <a:prstGeom prst="rect">
            <a:avLst/>
          </a:prstGeom>
          <a:noFill/>
        </p:spPr>
        <p:txBody>
          <a:bodyPr wrap="square">
            <a:spAutoFit/>
          </a:bodyPr>
          <a:lstStyle/>
          <a:p>
            <a:pPr algn="l"/>
            <a:r>
              <a:rPr lang="en-US" b="0" i="0" dirty="0">
                <a:solidFill>
                  <a:schemeClr val="tx1">
                    <a:lumMod val="60000"/>
                    <a:lumOff val="40000"/>
                  </a:schemeClr>
                </a:solidFill>
                <a:effectLst/>
                <a:latin typeface="+mj-lt"/>
              </a:rPr>
              <a:t>While all the three levels of an ER model contain entities with attributes and relationships, they differ in the purposes they are created for and the audiences they are meant to target.</a:t>
            </a:r>
          </a:p>
        </p:txBody>
      </p:sp>
      <p:sp>
        <p:nvSpPr>
          <p:cNvPr id="6" name="TextBox 5">
            <a:extLst>
              <a:ext uri="{FF2B5EF4-FFF2-40B4-BE49-F238E27FC236}">
                <a16:creationId xmlns:a16="http://schemas.microsoft.com/office/drawing/2014/main" id="{295238C9-0F7D-D59C-12E4-65F5C27BEDA3}"/>
              </a:ext>
            </a:extLst>
          </p:cNvPr>
          <p:cNvSpPr txBox="1"/>
          <p:nvPr/>
        </p:nvSpPr>
        <p:spPr>
          <a:xfrm>
            <a:off x="905097" y="3288927"/>
            <a:ext cx="4868383" cy="923330"/>
          </a:xfrm>
          <a:prstGeom prst="rect">
            <a:avLst/>
          </a:prstGeom>
          <a:noFill/>
        </p:spPr>
        <p:txBody>
          <a:bodyPr wrap="square">
            <a:spAutoFit/>
          </a:bodyPr>
          <a:lstStyle/>
          <a:p>
            <a:pPr marL="285750" indent="-285750">
              <a:buFont typeface="Wingdings" panose="05000000000000000000" pitchFamily="2" charset="2"/>
              <a:buChar char="Ø"/>
            </a:pPr>
            <a:r>
              <a:rPr lang="en-US" b="0" i="0" dirty="0">
                <a:solidFill>
                  <a:schemeClr val="tx1">
                    <a:lumMod val="60000"/>
                    <a:lumOff val="40000"/>
                  </a:schemeClr>
                </a:solidFill>
                <a:effectLst/>
                <a:latin typeface="+mj-lt"/>
              </a:rPr>
              <a:t>Conceptual ERD / Conceptual Data Model</a:t>
            </a:r>
          </a:p>
          <a:p>
            <a:pPr marL="285750" indent="-285750">
              <a:buFont typeface="Wingdings" panose="05000000000000000000" pitchFamily="2" charset="2"/>
              <a:buChar char="Ø"/>
            </a:pPr>
            <a:r>
              <a:rPr lang="en-US" b="0" i="0" dirty="0">
                <a:solidFill>
                  <a:schemeClr val="tx1">
                    <a:lumMod val="60000"/>
                    <a:lumOff val="40000"/>
                  </a:schemeClr>
                </a:solidFill>
                <a:effectLst/>
                <a:latin typeface="+mj-lt"/>
              </a:rPr>
              <a:t>Logical ERD / Logical Data Model</a:t>
            </a:r>
          </a:p>
          <a:p>
            <a:pPr marL="285750" indent="-285750">
              <a:buFont typeface="Wingdings" panose="05000000000000000000" pitchFamily="2" charset="2"/>
              <a:buChar char="Ø"/>
            </a:pPr>
            <a:r>
              <a:rPr lang="en-US" b="0" i="0" dirty="0">
                <a:solidFill>
                  <a:schemeClr val="tx1">
                    <a:lumMod val="60000"/>
                    <a:lumOff val="40000"/>
                  </a:schemeClr>
                </a:solidFill>
                <a:effectLst/>
                <a:latin typeface="+mj-lt"/>
              </a:rPr>
              <a:t>Physical ERD / Physical Data Model</a:t>
            </a:r>
          </a:p>
        </p:txBody>
      </p:sp>
      <p:graphicFrame>
        <p:nvGraphicFramePr>
          <p:cNvPr id="10" name="Table 9">
            <a:extLst>
              <a:ext uri="{FF2B5EF4-FFF2-40B4-BE49-F238E27FC236}">
                <a16:creationId xmlns:a16="http://schemas.microsoft.com/office/drawing/2014/main" id="{0B981791-D7A2-B7A7-8F59-F5A4019A3400}"/>
              </a:ext>
            </a:extLst>
          </p:cNvPr>
          <p:cNvGraphicFramePr>
            <a:graphicFrameLocks noGrp="1"/>
          </p:cNvGraphicFramePr>
          <p:nvPr>
            <p:extLst>
              <p:ext uri="{D42A27DB-BD31-4B8C-83A1-F6EECF244321}">
                <p14:modId xmlns:p14="http://schemas.microsoft.com/office/powerpoint/2010/main" val="1513983144"/>
              </p:ext>
            </p:extLst>
          </p:nvPr>
        </p:nvGraphicFramePr>
        <p:xfrm>
          <a:off x="6057346" y="3127624"/>
          <a:ext cx="5284380" cy="2996756"/>
        </p:xfrm>
        <a:graphic>
          <a:graphicData uri="http://schemas.openxmlformats.org/drawingml/2006/table">
            <a:tbl>
              <a:tblPr firstRow="1" bandRow="1">
                <a:tableStyleId>{7DF18680-E054-41AD-8BC1-D1AEF772440D}</a:tableStyleId>
              </a:tblPr>
              <a:tblGrid>
                <a:gridCol w="1326926">
                  <a:extLst>
                    <a:ext uri="{9D8B030D-6E8A-4147-A177-3AD203B41FA5}">
                      <a16:colId xmlns:a16="http://schemas.microsoft.com/office/drawing/2014/main" val="598212868"/>
                    </a:ext>
                  </a:extLst>
                </a:gridCol>
                <a:gridCol w="1453918">
                  <a:extLst>
                    <a:ext uri="{9D8B030D-6E8A-4147-A177-3AD203B41FA5}">
                      <a16:colId xmlns:a16="http://schemas.microsoft.com/office/drawing/2014/main" val="2681212585"/>
                    </a:ext>
                  </a:extLst>
                </a:gridCol>
                <a:gridCol w="1131257">
                  <a:extLst>
                    <a:ext uri="{9D8B030D-6E8A-4147-A177-3AD203B41FA5}">
                      <a16:colId xmlns:a16="http://schemas.microsoft.com/office/drawing/2014/main" val="2894769741"/>
                    </a:ext>
                  </a:extLst>
                </a:gridCol>
                <a:gridCol w="1372279">
                  <a:extLst>
                    <a:ext uri="{9D8B030D-6E8A-4147-A177-3AD203B41FA5}">
                      <a16:colId xmlns:a16="http://schemas.microsoft.com/office/drawing/2014/main" val="3964501356"/>
                    </a:ext>
                  </a:extLst>
                </a:gridCol>
              </a:tblGrid>
              <a:tr h="398816">
                <a:tc>
                  <a:txBody>
                    <a:bodyPr/>
                    <a:lstStyle/>
                    <a:p>
                      <a:pPr algn="l"/>
                      <a:r>
                        <a:rPr lang="en-US" sz="1400">
                          <a:effectLst/>
                        </a:rPr>
                        <a:t>ERD feature</a:t>
                      </a:r>
                    </a:p>
                  </a:txBody>
                  <a:tcPr marL="60249" marR="60249" marT="30126" marB="30126" anchor="ctr"/>
                </a:tc>
                <a:tc>
                  <a:txBody>
                    <a:bodyPr/>
                    <a:lstStyle/>
                    <a:p>
                      <a:pPr algn="l"/>
                      <a:r>
                        <a:rPr lang="en-US" sz="1400">
                          <a:effectLst/>
                        </a:rPr>
                        <a:t>Conceptual</a:t>
                      </a:r>
                    </a:p>
                  </a:txBody>
                  <a:tcPr marL="60249" marR="60249" marT="30126" marB="30126" anchor="ctr"/>
                </a:tc>
                <a:tc>
                  <a:txBody>
                    <a:bodyPr/>
                    <a:lstStyle/>
                    <a:p>
                      <a:pPr algn="l"/>
                      <a:r>
                        <a:rPr lang="en-US" sz="1400">
                          <a:effectLst/>
                        </a:rPr>
                        <a:t>Logical</a:t>
                      </a:r>
                    </a:p>
                  </a:txBody>
                  <a:tcPr marL="60249" marR="60249" marT="30126" marB="30126" anchor="ctr"/>
                </a:tc>
                <a:tc>
                  <a:txBody>
                    <a:bodyPr/>
                    <a:lstStyle/>
                    <a:p>
                      <a:pPr algn="l"/>
                      <a:r>
                        <a:rPr lang="en-US" sz="1400">
                          <a:effectLst/>
                        </a:rPr>
                        <a:t>Physical</a:t>
                      </a:r>
                    </a:p>
                  </a:txBody>
                  <a:tcPr marL="60249" marR="60249" marT="30126" marB="30126" anchor="ctr"/>
                </a:tc>
                <a:extLst>
                  <a:ext uri="{0D108BD9-81ED-4DB2-BD59-A6C34878D82A}">
                    <a16:rowId xmlns:a16="http://schemas.microsoft.com/office/drawing/2014/main" val="497642412"/>
                  </a:ext>
                </a:extLst>
              </a:tr>
              <a:tr h="392061">
                <a:tc>
                  <a:txBody>
                    <a:bodyPr/>
                    <a:lstStyle/>
                    <a:p>
                      <a:pPr fontAlgn="t"/>
                      <a:r>
                        <a:rPr lang="en-US" sz="1400" b="0" dirty="0">
                          <a:solidFill>
                            <a:srgbClr val="808080"/>
                          </a:solidFill>
                          <a:effectLst/>
                        </a:rPr>
                        <a:t>Entity (name)</a:t>
                      </a:r>
                    </a:p>
                  </a:txBody>
                  <a:tcPr marL="109815" marR="109815" marT="109815" marB="109815"/>
                </a:tc>
                <a:tc>
                  <a:txBody>
                    <a:bodyPr/>
                    <a:lstStyle/>
                    <a:p>
                      <a:pPr fontAlgn="t"/>
                      <a:r>
                        <a:rPr lang="en-US" sz="1400" b="0">
                          <a:solidFill>
                            <a:srgbClr val="808080"/>
                          </a:solidFill>
                          <a:effectLst/>
                        </a:rPr>
                        <a:t>Yes</a:t>
                      </a:r>
                    </a:p>
                  </a:txBody>
                  <a:tcPr marL="109815" marR="109815" marT="109815" marB="109815"/>
                </a:tc>
                <a:tc>
                  <a:txBody>
                    <a:bodyPr/>
                    <a:lstStyle/>
                    <a:p>
                      <a:pPr fontAlgn="t"/>
                      <a:r>
                        <a:rPr lang="en-US" sz="1400" b="0">
                          <a:solidFill>
                            <a:srgbClr val="808080"/>
                          </a:solidFill>
                          <a:effectLst/>
                        </a:rPr>
                        <a:t>Yes</a:t>
                      </a: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3791264265"/>
                  </a:ext>
                </a:extLst>
              </a:tr>
              <a:tr h="392061">
                <a:tc>
                  <a:txBody>
                    <a:bodyPr/>
                    <a:lstStyle/>
                    <a:p>
                      <a:pPr fontAlgn="t"/>
                      <a:r>
                        <a:rPr lang="en-US" sz="1400" b="0">
                          <a:solidFill>
                            <a:srgbClr val="808080"/>
                          </a:solidFill>
                          <a:effectLst/>
                        </a:rPr>
                        <a:t>Relationship</a:t>
                      </a:r>
                    </a:p>
                  </a:txBody>
                  <a:tcPr marL="109815" marR="109815" marT="109815" marB="109815"/>
                </a:tc>
                <a:tc>
                  <a:txBody>
                    <a:bodyPr/>
                    <a:lstStyle/>
                    <a:p>
                      <a:pPr fontAlgn="t"/>
                      <a:r>
                        <a:rPr lang="en-US" sz="1400" b="0">
                          <a:solidFill>
                            <a:srgbClr val="808080"/>
                          </a:solidFill>
                          <a:effectLst/>
                        </a:rPr>
                        <a:t>Yes</a:t>
                      </a:r>
                    </a:p>
                  </a:txBody>
                  <a:tcPr marL="109815" marR="109815" marT="109815" marB="109815"/>
                </a:tc>
                <a:tc>
                  <a:txBody>
                    <a:bodyPr/>
                    <a:lstStyle/>
                    <a:p>
                      <a:pPr fontAlgn="t"/>
                      <a:r>
                        <a:rPr lang="en-US" sz="1400" b="0">
                          <a:solidFill>
                            <a:srgbClr val="808080"/>
                          </a:solidFill>
                          <a:effectLst/>
                        </a:rPr>
                        <a:t>Yes</a:t>
                      </a: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3155873746"/>
                  </a:ext>
                </a:extLst>
              </a:tr>
              <a:tr h="392061">
                <a:tc>
                  <a:txBody>
                    <a:bodyPr/>
                    <a:lstStyle/>
                    <a:p>
                      <a:pPr fontAlgn="t"/>
                      <a:r>
                        <a:rPr lang="en-US" sz="1400" b="0">
                          <a:solidFill>
                            <a:srgbClr val="808080"/>
                          </a:solidFill>
                          <a:effectLst/>
                        </a:rPr>
                        <a:t>Column</a:t>
                      </a:r>
                    </a:p>
                  </a:txBody>
                  <a:tcPr marL="109815" marR="109815" marT="109815" marB="109815"/>
                </a:tc>
                <a:tc>
                  <a:txBody>
                    <a:bodyPr/>
                    <a:lstStyle/>
                    <a:p>
                      <a:pPr fontAlgn="t"/>
                      <a:endParaRPr lang="en-US" sz="1400" b="0" dirty="0">
                        <a:solidFill>
                          <a:srgbClr val="808080"/>
                        </a:solidFill>
                        <a:effectLst/>
                      </a:endParaRPr>
                    </a:p>
                  </a:txBody>
                  <a:tcPr marL="109815" marR="109815" marT="109815" marB="109815"/>
                </a:tc>
                <a:tc>
                  <a:txBody>
                    <a:bodyPr/>
                    <a:lstStyle/>
                    <a:p>
                      <a:pPr fontAlgn="t"/>
                      <a:r>
                        <a:rPr lang="en-US" sz="1400" b="0">
                          <a:solidFill>
                            <a:srgbClr val="808080"/>
                          </a:solidFill>
                          <a:effectLst/>
                        </a:rPr>
                        <a:t>Yes</a:t>
                      </a: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4173226222"/>
                  </a:ext>
                </a:extLst>
              </a:tr>
              <a:tr h="392061">
                <a:tc>
                  <a:txBody>
                    <a:bodyPr/>
                    <a:lstStyle/>
                    <a:p>
                      <a:pPr fontAlgn="t"/>
                      <a:r>
                        <a:rPr lang="en-US" sz="1400" b="0">
                          <a:solidFill>
                            <a:srgbClr val="808080"/>
                          </a:solidFill>
                          <a:effectLst/>
                        </a:rPr>
                        <a:t>Column’s Type</a:t>
                      </a:r>
                    </a:p>
                  </a:txBody>
                  <a:tcPr marL="109815" marR="109815" marT="109815" marB="109815"/>
                </a:tc>
                <a:tc>
                  <a:txBody>
                    <a:bodyPr/>
                    <a:lstStyle/>
                    <a:p>
                      <a:pPr fontAlgn="t"/>
                      <a:endParaRPr lang="en-US" sz="1400" b="0">
                        <a:solidFill>
                          <a:srgbClr val="808080"/>
                        </a:solidFill>
                        <a:effectLst/>
                      </a:endParaRPr>
                    </a:p>
                  </a:txBody>
                  <a:tcPr marL="109815" marR="109815" marT="109815" marB="109815"/>
                </a:tc>
                <a:tc>
                  <a:txBody>
                    <a:bodyPr/>
                    <a:lstStyle/>
                    <a:p>
                      <a:pPr fontAlgn="t"/>
                      <a:r>
                        <a:rPr lang="en-US" sz="1400" b="0">
                          <a:solidFill>
                            <a:srgbClr val="808080"/>
                          </a:solidFill>
                          <a:effectLst/>
                        </a:rPr>
                        <a:t>Optional</a:t>
                      </a: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3290279031"/>
                  </a:ext>
                </a:extLst>
              </a:tr>
              <a:tr h="392061">
                <a:tc>
                  <a:txBody>
                    <a:bodyPr/>
                    <a:lstStyle/>
                    <a:p>
                      <a:pPr fontAlgn="t"/>
                      <a:r>
                        <a:rPr lang="en-US" sz="1400" b="0">
                          <a:solidFill>
                            <a:srgbClr val="808080"/>
                          </a:solidFill>
                          <a:effectLst/>
                        </a:rPr>
                        <a:t>Primary Key</a:t>
                      </a:r>
                    </a:p>
                  </a:txBody>
                  <a:tcPr marL="109815" marR="109815" marT="109815" marB="109815"/>
                </a:tc>
                <a:tc>
                  <a:txBody>
                    <a:bodyPr/>
                    <a:lstStyle/>
                    <a:p>
                      <a:pPr fontAlgn="t"/>
                      <a:endParaRPr lang="en-US" sz="1400" b="0">
                        <a:solidFill>
                          <a:srgbClr val="808080"/>
                        </a:solidFill>
                        <a:effectLst/>
                      </a:endParaRPr>
                    </a:p>
                  </a:txBody>
                  <a:tcPr marL="109815" marR="109815" marT="109815" marB="109815"/>
                </a:tc>
                <a:tc>
                  <a:txBody>
                    <a:bodyPr/>
                    <a:lstStyle/>
                    <a:p>
                      <a:pPr fontAlgn="t"/>
                      <a:endParaRPr lang="en-US" sz="1400" b="0">
                        <a:solidFill>
                          <a:srgbClr val="808080"/>
                        </a:solidFill>
                        <a:effectLst/>
                      </a:endParaRP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4041911304"/>
                  </a:ext>
                </a:extLst>
              </a:tr>
              <a:tr h="400836">
                <a:tc>
                  <a:txBody>
                    <a:bodyPr/>
                    <a:lstStyle/>
                    <a:p>
                      <a:pPr fontAlgn="t"/>
                      <a:r>
                        <a:rPr lang="en-US" sz="1400" b="0" dirty="0">
                          <a:solidFill>
                            <a:srgbClr val="808080"/>
                          </a:solidFill>
                          <a:effectLst/>
                        </a:rPr>
                        <a:t>Foreign Key</a:t>
                      </a:r>
                    </a:p>
                  </a:txBody>
                  <a:tcPr marL="109815" marR="109815" marT="109815" marB="109815"/>
                </a:tc>
                <a:tc>
                  <a:txBody>
                    <a:bodyPr/>
                    <a:lstStyle/>
                    <a:p>
                      <a:pPr fontAlgn="t"/>
                      <a:endParaRPr lang="en-US" sz="1400" b="0">
                        <a:solidFill>
                          <a:srgbClr val="808080"/>
                        </a:solidFill>
                        <a:effectLst/>
                      </a:endParaRPr>
                    </a:p>
                  </a:txBody>
                  <a:tcPr marL="109815" marR="109815" marT="109815" marB="109815"/>
                </a:tc>
                <a:tc>
                  <a:txBody>
                    <a:bodyPr/>
                    <a:lstStyle/>
                    <a:p>
                      <a:pPr fontAlgn="t"/>
                      <a:endParaRPr lang="en-US" sz="1400" b="0">
                        <a:solidFill>
                          <a:srgbClr val="808080"/>
                        </a:solidFill>
                        <a:effectLst/>
                      </a:endParaRPr>
                    </a:p>
                  </a:txBody>
                  <a:tcPr marL="109815" marR="109815" marT="109815" marB="109815"/>
                </a:tc>
                <a:tc>
                  <a:txBody>
                    <a:bodyPr/>
                    <a:lstStyle/>
                    <a:p>
                      <a:pPr fontAlgn="t"/>
                      <a:r>
                        <a:rPr lang="en-US" sz="1400" b="0" dirty="0">
                          <a:solidFill>
                            <a:srgbClr val="808080"/>
                          </a:solidFill>
                          <a:effectLst/>
                        </a:rPr>
                        <a:t>Yes</a:t>
                      </a:r>
                    </a:p>
                  </a:txBody>
                  <a:tcPr marL="109815" marR="109815" marT="109815" marB="109815"/>
                </a:tc>
                <a:extLst>
                  <a:ext uri="{0D108BD9-81ED-4DB2-BD59-A6C34878D82A}">
                    <a16:rowId xmlns:a16="http://schemas.microsoft.com/office/drawing/2014/main" val="3263247633"/>
                  </a:ext>
                </a:extLst>
              </a:tr>
            </a:tbl>
          </a:graphicData>
        </a:graphic>
      </p:graphicFrame>
    </p:spTree>
    <p:extLst>
      <p:ext uri="{BB962C8B-B14F-4D97-AF65-F5344CB8AC3E}">
        <p14:creationId xmlns:p14="http://schemas.microsoft.com/office/powerpoint/2010/main" val="35829293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5">
            <a:extLst>
              <a:ext uri="{FF2B5EF4-FFF2-40B4-BE49-F238E27FC236}">
                <a16:creationId xmlns:a16="http://schemas.microsoft.com/office/drawing/2014/main" id="{6F26E06A-3C03-8E3A-2776-BF21DCE3D1B6}"/>
              </a:ext>
            </a:extLst>
          </p:cNvPr>
          <p:cNvSpPr>
            <a:spLocks noChangeArrowheads="1"/>
          </p:cNvSpPr>
          <p:nvPr/>
        </p:nvSpPr>
        <p:spPr bwMode="auto">
          <a:xfrm>
            <a:off x="886046" y="694734"/>
            <a:ext cx="10515600" cy="1325563"/>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eaLnBrk="1" fontAlgn="base" hangingPunct="1">
              <a:lnSpc>
                <a:spcPct val="90000"/>
              </a:lnSpc>
              <a:spcAft>
                <a:spcPts val="600"/>
              </a:spcAft>
              <a:buClrTx/>
              <a:buSzTx/>
              <a:tabLst/>
            </a:pPr>
            <a:endParaRPr kumimoji="0" lang="en-US" altLang="en-US" b="0" i="0" u="none" strike="noStrike" kern="1200" cap="none" normalizeH="0" baseline="0" dirty="0">
              <a:ln>
                <a:noFill/>
              </a:ln>
              <a:solidFill>
                <a:schemeClr val="tx1">
                  <a:lumMod val="60000"/>
                  <a:lumOff val="40000"/>
                </a:schemeClr>
              </a:solidFill>
              <a:effectLst/>
              <a:latin typeface="+mj-lt"/>
              <a:ea typeface="+mj-ea"/>
              <a:cs typeface="+mj-cs"/>
            </a:endParaRPr>
          </a:p>
        </p:txBody>
      </p:sp>
      <p:graphicFrame>
        <p:nvGraphicFramePr>
          <p:cNvPr id="11" name="Table 10">
            <a:extLst>
              <a:ext uri="{FF2B5EF4-FFF2-40B4-BE49-F238E27FC236}">
                <a16:creationId xmlns:a16="http://schemas.microsoft.com/office/drawing/2014/main" id="{A3D0E0D8-13F3-3F78-831B-AF636A4323DC}"/>
              </a:ext>
            </a:extLst>
          </p:cNvPr>
          <p:cNvGraphicFramePr>
            <a:graphicFrameLocks noGrp="1"/>
          </p:cNvGraphicFramePr>
          <p:nvPr>
            <p:extLst>
              <p:ext uri="{D42A27DB-BD31-4B8C-83A1-F6EECF244321}">
                <p14:modId xmlns:p14="http://schemas.microsoft.com/office/powerpoint/2010/main" val="3345292319"/>
              </p:ext>
            </p:extLst>
          </p:nvPr>
        </p:nvGraphicFramePr>
        <p:xfrm>
          <a:off x="2746745" y="1883917"/>
          <a:ext cx="5078819" cy="2714344"/>
        </p:xfrm>
        <a:graphic>
          <a:graphicData uri="http://schemas.openxmlformats.org/drawingml/2006/table">
            <a:tbl>
              <a:tblPr firstRow="1" bandRow="1">
                <a:tableStyleId>{7DF18680-E054-41AD-8BC1-D1AEF772440D}</a:tableStyleId>
              </a:tblPr>
              <a:tblGrid>
                <a:gridCol w="1275309">
                  <a:extLst>
                    <a:ext uri="{9D8B030D-6E8A-4147-A177-3AD203B41FA5}">
                      <a16:colId xmlns:a16="http://schemas.microsoft.com/office/drawing/2014/main" val="598212868"/>
                    </a:ext>
                  </a:extLst>
                </a:gridCol>
                <a:gridCol w="1397361">
                  <a:extLst>
                    <a:ext uri="{9D8B030D-6E8A-4147-A177-3AD203B41FA5}">
                      <a16:colId xmlns:a16="http://schemas.microsoft.com/office/drawing/2014/main" val="2681212585"/>
                    </a:ext>
                  </a:extLst>
                </a:gridCol>
                <a:gridCol w="1087251">
                  <a:extLst>
                    <a:ext uri="{9D8B030D-6E8A-4147-A177-3AD203B41FA5}">
                      <a16:colId xmlns:a16="http://schemas.microsoft.com/office/drawing/2014/main" val="2894769741"/>
                    </a:ext>
                  </a:extLst>
                </a:gridCol>
                <a:gridCol w="1318898">
                  <a:extLst>
                    <a:ext uri="{9D8B030D-6E8A-4147-A177-3AD203B41FA5}">
                      <a16:colId xmlns:a16="http://schemas.microsoft.com/office/drawing/2014/main" val="3964501356"/>
                    </a:ext>
                  </a:extLst>
                </a:gridCol>
              </a:tblGrid>
              <a:tr h="392226">
                <a:tc>
                  <a:txBody>
                    <a:bodyPr/>
                    <a:lstStyle/>
                    <a:p>
                      <a:pPr algn="l"/>
                      <a:r>
                        <a:rPr lang="en-US" sz="1200">
                          <a:effectLst/>
                        </a:rPr>
                        <a:t>ERD feature</a:t>
                      </a:r>
                    </a:p>
                  </a:txBody>
                  <a:tcPr marL="52887" marR="52887" marT="26444" marB="26444" anchor="ctr"/>
                </a:tc>
                <a:tc>
                  <a:txBody>
                    <a:bodyPr/>
                    <a:lstStyle/>
                    <a:p>
                      <a:pPr algn="l"/>
                      <a:r>
                        <a:rPr lang="en-US" sz="1200">
                          <a:effectLst/>
                        </a:rPr>
                        <a:t>Conceptual</a:t>
                      </a:r>
                    </a:p>
                  </a:txBody>
                  <a:tcPr marL="52887" marR="52887" marT="26444" marB="26444" anchor="ctr"/>
                </a:tc>
                <a:tc>
                  <a:txBody>
                    <a:bodyPr/>
                    <a:lstStyle/>
                    <a:p>
                      <a:pPr algn="l"/>
                      <a:r>
                        <a:rPr lang="en-US" sz="1200">
                          <a:effectLst/>
                        </a:rPr>
                        <a:t>Logical</a:t>
                      </a:r>
                    </a:p>
                  </a:txBody>
                  <a:tcPr marL="52887" marR="52887" marT="26444" marB="26444" anchor="ctr"/>
                </a:tc>
                <a:tc>
                  <a:txBody>
                    <a:bodyPr/>
                    <a:lstStyle/>
                    <a:p>
                      <a:pPr algn="l"/>
                      <a:r>
                        <a:rPr lang="en-US" sz="1200">
                          <a:effectLst/>
                        </a:rPr>
                        <a:t>Physical</a:t>
                      </a:r>
                    </a:p>
                  </a:txBody>
                  <a:tcPr marL="52887" marR="52887" marT="26444" marB="26444" anchor="ctr"/>
                </a:tc>
                <a:extLst>
                  <a:ext uri="{0D108BD9-81ED-4DB2-BD59-A6C34878D82A}">
                    <a16:rowId xmlns:a16="http://schemas.microsoft.com/office/drawing/2014/main" val="497642412"/>
                  </a:ext>
                </a:extLst>
              </a:tr>
              <a:tr h="385581">
                <a:tc>
                  <a:txBody>
                    <a:bodyPr/>
                    <a:lstStyle/>
                    <a:p>
                      <a:pPr fontAlgn="t"/>
                      <a:r>
                        <a:rPr lang="en-US" sz="1200" b="0" dirty="0">
                          <a:solidFill>
                            <a:srgbClr val="808080"/>
                          </a:solidFill>
                          <a:effectLst/>
                        </a:rPr>
                        <a:t>Entity (name)</a:t>
                      </a:r>
                    </a:p>
                  </a:txBody>
                  <a:tcPr marL="96395" marR="96395" marT="96395" marB="96395"/>
                </a:tc>
                <a:tc>
                  <a:txBody>
                    <a:bodyPr/>
                    <a:lstStyle/>
                    <a:p>
                      <a:pPr fontAlgn="t"/>
                      <a:r>
                        <a:rPr lang="en-US" sz="1200" b="0">
                          <a:solidFill>
                            <a:srgbClr val="808080"/>
                          </a:solidFill>
                          <a:effectLst/>
                        </a:rPr>
                        <a:t>Yes</a:t>
                      </a:r>
                    </a:p>
                  </a:txBody>
                  <a:tcPr marL="96395" marR="96395" marT="96395" marB="96395"/>
                </a:tc>
                <a:tc>
                  <a:txBody>
                    <a:bodyPr/>
                    <a:lstStyle/>
                    <a:p>
                      <a:pPr fontAlgn="t"/>
                      <a:r>
                        <a:rPr lang="en-US" sz="1200" b="0">
                          <a:solidFill>
                            <a:srgbClr val="808080"/>
                          </a:solidFill>
                          <a:effectLst/>
                        </a:rPr>
                        <a:t>Yes</a:t>
                      </a: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3791264265"/>
                  </a:ext>
                </a:extLst>
              </a:tr>
              <a:tr h="385581">
                <a:tc>
                  <a:txBody>
                    <a:bodyPr/>
                    <a:lstStyle/>
                    <a:p>
                      <a:pPr fontAlgn="t"/>
                      <a:r>
                        <a:rPr lang="en-US" sz="1200" b="0" dirty="0">
                          <a:solidFill>
                            <a:srgbClr val="808080"/>
                          </a:solidFill>
                          <a:effectLst/>
                        </a:rPr>
                        <a:t>Relationship</a:t>
                      </a:r>
                    </a:p>
                  </a:txBody>
                  <a:tcPr marL="96395" marR="96395" marT="96395" marB="96395"/>
                </a:tc>
                <a:tc>
                  <a:txBody>
                    <a:bodyPr/>
                    <a:lstStyle/>
                    <a:p>
                      <a:pPr fontAlgn="t"/>
                      <a:r>
                        <a:rPr lang="en-US" sz="1200" b="0">
                          <a:solidFill>
                            <a:srgbClr val="808080"/>
                          </a:solidFill>
                          <a:effectLst/>
                        </a:rPr>
                        <a:t>Yes</a:t>
                      </a:r>
                    </a:p>
                  </a:txBody>
                  <a:tcPr marL="96395" marR="96395" marT="96395" marB="96395"/>
                </a:tc>
                <a:tc>
                  <a:txBody>
                    <a:bodyPr/>
                    <a:lstStyle/>
                    <a:p>
                      <a:pPr fontAlgn="t"/>
                      <a:r>
                        <a:rPr lang="en-US" sz="1200" b="0">
                          <a:solidFill>
                            <a:srgbClr val="808080"/>
                          </a:solidFill>
                          <a:effectLst/>
                        </a:rPr>
                        <a:t>Yes</a:t>
                      </a: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3155873746"/>
                  </a:ext>
                </a:extLst>
              </a:tr>
              <a:tr h="385581">
                <a:tc>
                  <a:txBody>
                    <a:bodyPr/>
                    <a:lstStyle/>
                    <a:p>
                      <a:pPr fontAlgn="t"/>
                      <a:r>
                        <a:rPr lang="en-US" sz="1200" b="0">
                          <a:solidFill>
                            <a:srgbClr val="808080"/>
                          </a:solidFill>
                          <a:effectLst/>
                        </a:rPr>
                        <a:t>Column</a:t>
                      </a:r>
                    </a:p>
                  </a:txBody>
                  <a:tcPr marL="96395" marR="96395" marT="96395" marB="96395"/>
                </a:tc>
                <a:tc>
                  <a:txBody>
                    <a:bodyPr/>
                    <a:lstStyle/>
                    <a:p>
                      <a:pPr fontAlgn="t"/>
                      <a:endParaRPr lang="en-US" sz="1200" b="0" dirty="0">
                        <a:solidFill>
                          <a:srgbClr val="808080"/>
                        </a:solidFill>
                        <a:effectLst/>
                      </a:endParaRPr>
                    </a:p>
                  </a:txBody>
                  <a:tcPr marL="96395" marR="96395" marT="96395" marB="96395"/>
                </a:tc>
                <a:tc>
                  <a:txBody>
                    <a:bodyPr/>
                    <a:lstStyle/>
                    <a:p>
                      <a:pPr fontAlgn="t"/>
                      <a:r>
                        <a:rPr lang="en-US" sz="1200" b="0">
                          <a:solidFill>
                            <a:srgbClr val="808080"/>
                          </a:solidFill>
                          <a:effectLst/>
                        </a:rPr>
                        <a:t>Yes</a:t>
                      </a: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4173226222"/>
                  </a:ext>
                </a:extLst>
              </a:tr>
              <a:tr h="385581">
                <a:tc>
                  <a:txBody>
                    <a:bodyPr/>
                    <a:lstStyle/>
                    <a:p>
                      <a:pPr fontAlgn="t"/>
                      <a:r>
                        <a:rPr lang="en-US" sz="1200" b="0">
                          <a:solidFill>
                            <a:srgbClr val="808080"/>
                          </a:solidFill>
                          <a:effectLst/>
                        </a:rPr>
                        <a:t>Column’s Type</a:t>
                      </a:r>
                    </a:p>
                  </a:txBody>
                  <a:tcPr marL="96395" marR="96395" marT="96395" marB="96395"/>
                </a:tc>
                <a:tc>
                  <a:txBody>
                    <a:bodyPr/>
                    <a:lstStyle/>
                    <a:p>
                      <a:pPr fontAlgn="t"/>
                      <a:endParaRPr lang="en-US" sz="1200" b="0">
                        <a:solidFill>
                          <a:srgbClr val="808080"/>
                        </a:solidFill>
                        <a:effectLst/>
                      </a:endParaRPr>
                    </a:p>
                  </a:txBody>
                  <a:tcPr marL="96395" marR="96395" marT="96395" marB="96395"/>
                </a:tc>
                <a:tc>
                  <a:txBody>
                    <a:bodyPr/>
                    <a:lstStyle/>
                    <a:p>
                      <a:pPr fontAlgn="t"/>
                      <a:r>
                        <a:rPr lang="en-US" sz="1200" b="0">
                          <a:solidFill>
                            <a:srgbClr val="808080"/>
                          </a:solidFill>
                          <a:effectLst/>
                        </a:rPr>
                        <a:t>Optional</a:t>
                      </a: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3290279031"/>
                  </a:ext>
                </a:extLst>
              </a:tr>
              <a:tr h="385581">
                <a:tc>
                  <a:txBody>
                    <a:bodyPr/>
                    <a:lstStyle/>
                    <a:p>
                      <a:pPr fontAlgn="t"/>
                      <a:r>
                        <a:rPr lang="en-US" sz="1200" b="0">
                          <a:solidFill>
                            <a:srgbClr val="808080"/>
                          </a:solidFill>
                          <a:effectLst/>
                        </a:rPr>
                        <a:t>Primary Key</a:t>
                      </a:r>
                    </a:p>
                  </a:txBody>
                  <a:tcPr marL="96395" marR="96395" marT="96395" marB="96395"/>
                </a:tc>
                <a:tc>
                  <a:txBody>
                    <a:bodyPr/>
                    <a:lstStyle/>
                    <a:p>
                      <a:pPr fontAlgn="t"/>
                      <a:endParaRPr lang="en-US" sz="1200" b="0">
                        <a:solidFill>
                          <a:srgbClr val="808080"/>
                        </a:solidFill>
                        <a:effectLst/>
                      </a:endParaRPr>
                    </a:p>
                  </a:txBody>
                  <a:tcPr marL="96395" marR="96395" marT="96395" marB="96395"/>
                </a:tc>
                <a:tc>
                  <a:txBody>
                    <a:bodyPr/>
                    <a:lstStyle/>
                    <a:p>
                      <a:pPr fontAlgn="t"/>
                      <a:endParaRPr lang="en-US" sz="1200" b="0">
                        <a:solidFill>
                          <a:srgbClr val="808080"/>
                        </a:solidFill>
                        <a:effectLst/>
                      </a:endParaRP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4041911304"/>
                  </a:ext>
                </a:extLst>
              </a:tr>
              <a:tr h="394213">
                <a:tc>
                  <a:txBody>
                    <a:bodyPr/>
                    <a:lstStyle/>
                    <a:p>
                      <a:pPr fontAlgn="t"/>
                      <a:r>
                        <a:rPr lang="en-US" sz="1200" b="0" dirty="0">
                          <a:solidFill>
                            <a:srgbClr val="808080"/>
                          </a:solidFill>
                          <a:effectLst/>
                        </a:rPr>
                        <a:t>Foreign Key</a:t>
                      </a:r>
                    </a:p>
                  </a:txBody>
                  <a:tcPr marL="96395" marR="96395" marT="96395" marB="96395"/>
                </a:tc>
                <a:tc>
                  <a:txBody>
                    <a:bodyPr/>
                    <a:lstStyle/>
                    <a:p>
                      <a:pPr fontAlgn="t"/>
                      <a:endParaRPr lang="en-US" sz="1200" b="0" dirty="0">
                        <a:solidFill>
                          <a:srgbClr val="808080"/>
                        </a:solidFill>
                        <a:effectLst/>
                      </a:endParaRPr>
                    </a:p>
                  </a:txBody>
                  <a:tcPr marL="96395" marR="96395" marT="96395" marB="96395"/>
                </a:tc>
                <a:tc>
                  <a:txBody>
                    <a:bodyPr/>
                    <a:lstStyle/>
                    <a:p>
                      <a:pPr fontAlgn="t"/>
                      <a:endParaRPr lang="en-US" sz="1200" b="0">
                        <a:solidFill>
                          <a:srgbClr val="808080"/>
                        </a:solidFill>
                        <a:effectLst/>
                      </a:endParaRPr>
                    </a:p>
                  </a:txBody>
                  <a:tcPr marL="96395" marR="96395" marT="96395" marB="96395"/>
                </a:tc>
                <a:tc>
                  <a:txBody>
                    <a:bodyPr/>
                    <a:lstStyle/>
                    <a:p>
                      <a:pPr fontAlgn="t"/>
                      <a:r>
                        <a:rPr lang="en-US" sz="1200" b="0" dirty="0">
                          <a:solidFill>
                            <a:srgbClr val="808080"/>
                          </a:solidFill>
                          <a:effectLst/>
                        </a:rPr>
                        <a:t>Yes</a:t>
                      </a:r>
                    </a:p>
                  </a:txBody>
                  <a:tcPr marL="96395" marR="96395" marT="96395" marB="96395"/>
                </a:tc>
                <a:extLst>
                  <a:ext uri="{0D108BD9-81ED-4DB2-BD59-A6C34878D82A}">
                    <a16:rowId xmlns:a16="http://schemas.microsoft.com/office/drawing/2014/main" val="3263247633"/>
                  </a:ext>
                </a:extLst>
              </a:tr>
            </a:tbl>
          </a:graphicData>
        </a:graphic>
      </p:graphicFrame>
      <p:sp>
        <p:nvSpPr>
          <p:cNvPr id="14" name="TextBox 13">
            <a:extLst>
              <a:ext uri="{FF2B5EF4-FFF2-40B4-BE49-F238E27FC236}">
                <a16:creationId xmlns:a16="http://schemas.microsoft.com/office/drawing/2014/main" id="{446C3154-79C5-78E7-6665-B28E1D5B623B}"/>
              </a:ext>
            </a:extLst>
          </p:cNvPr>
          <p:cNvSpPr txBox="1"/>
          <p:nvPr/>
        </p:nvSpPr>
        <p:spPr>
          <a:xfrm>
            <a:off x="378786" y="5055773"/>
            <a:ext cx="12380284" cy="877163"/>
          </a:xfrm>
          <a:prstGeom prst="rect">
            <a:avLst/>
          </a:prstGeom>
          <a:noFill/>
        </p:spPr>
        <p:txBody>
          <a:bodyPr wrap="square">
            <a:spAutoFit/>
          </a:bodyPr>
          <a:lstStyle/>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The </a:t>
            </a:r>
            <a:r>
              <a:rPr lang="en-US" sz="1700" b="1" i="0" dirty="0">
                <a:solidFill>
                  <a:schemeClr val="tx1">
                    <a:lumMod val="60000"/>
                    <a:lumOff val="40000"/>
                  </a:schemeClr>
                </a:solidFill>
                <a:effectLst/>
                <a:latin typeface="Open Sans" panose="020B0606030504020204" pitchFamily="34" charset="0"/>
              </a:rPr>
              <a:t>Conceptual Model</a:t>
            </a:r>
            <a:r>
              <a:rPr lang="en-US" sz="1700" b="0" i="0" dirty="0">
                <a:solidFill>
                  <a:schemeClr val="tx1">
                    <a:lumMod val="60000"/>
                    <a:lumOff val="40000"/>
                  </a:schemeClr>
                </a:solidFill>
                <a:effectLst/>
                <a:latin typeface="Open Sans" panose="020B0606030504020204" pitchFamily="34" charset="0"/>
              </a:rPr>
              <a:t> Is To Establish The Entities, Their Attributes, And Their Relationships.</a:t>
            </a:r>
          </a:p>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The </a:t>
            </a:r>
            <a:r>
              <a:rPr lang="en-US" sz="1700" b="1" i="0" dirty="0">
                <a:solidFill>
                  <a:schemeClr val="tx1">
                    <a:lumMod val="60000"/>
                    <a:lumOff val="40000"/>
                  </a:schemeClr>
                </a:solidFill>
                <a:effectLst/>
                <a:latin typeface="Open Sans" panose="020B0606030504020204" pitchFamily="34" charset="0"/>
              </a:rPr>
              <a:t>Logical Data Model</a:t>
            </a:r>
            <a:r>
              <a:rPr lang="en-US" sz="1700" b="0" i="0" dirty="0">
                <a:solidFill>
                  <a:schemeClr val="tx1">
                    <a:lumMod val="60000"/>
                    <a:lumOff val="40000"/>
                  </a:schemeClr>
                </a:solidFill>
                <a:effectLst/>
                <a:latin typeface="Open Sans" panose="020B0606030504020204" pitchFamily="34" charset="0"/>
              </a:rPr>
              <a:t> Defines The Structure Of The Data Elements And Set The Relationships Between Them.</a:t>
            </a:r>
          </a:p>
          <a:p>
            <a:pPr marL="285750" indent="-285750" algn="l">
              <a:buFont typeface="Wingdings" panose="05000000000000000000" pitchFamily="2" charset="2"/>
              <a:buChar char="Ø"/>
            </a:pPr>
            <a:r>
              <a:rPr lang="en-US" sz="1700" b="0" i="0" dirty="0">
                <a:solidFill>
                  <a:schemeClr val="tx1">
                    <a:lumMod val="60000"/>
                    <a:lumOff val="40000"/>
                  </a:schemeClr>
                </a:solidFill>
                <a:effectLst/>
                <a:latin typeface="Open Sans" panose="020B0606030504020204" pitchFamily="34" charset="0"/>
              </a:rPr>
              <a:t>The </a:t>
            </a:r>
            <a:r>
              <a:rPr lang="en-US" sz="1700" b="1" i="0" dirty="0">
                <a:solidFill>
                  <a:schemeClr val="tx1">
                    <a:lumMod val="60000"/>
                    <a:lumOff val="40000"/>
                  </a:schemeClr>
                </a:solidFill>
                <a:effectLst/>
                <a:latin typeface="Open Sans" panose="020B0606030504020204" pitchFamily="34" charset="0"/>
              </a:rPr>
              <a:t>Physical Data Model</a:t>
            </a:r>
            <a:r>
              <a:rPr lang="en-US" sz="1700" b="0" i="0" dirty="0">
                <a:solidFill>
                  <a:schemeClr val="tx1">
                    <a:lumMod val="60000"/>
                    <a:lumOff val="40000"/>
                  </a:schemeClr>
                </a:solidFill>
                <a:effectLst/>
                <a:latin typeface="Open Sans" panose="020B0606030504020204" pitchFamily="34" charset="0"/>
              </a:rPr>
              <a:t> Describes The Database-Specific Implementation Of The Data Model.</a:t>
            </a:r>
          </a:p>
        </p:txBody>
      </p:sp>
      <p:sp>
        <p:nvSpPr>
          <p:cNvPr id="16" name="TextBox 15">
            <a:extLst>
              <a:ext uri="{FF2B5EF4-FFF2-40B4-BE49-F238E27FC236}">
                <a16:creationId xmlns:a16="http://schemas.microsoft.com/office/drawing/2014/main" id="{39D4C68E-BC68-5827-C49B-F7F0E316CDFF}"/>
              </a:ext>
            </a:extLst>
          </p:cNvPr>
          <p:cNvSpPr txBox="1"/>
          <p:nvPr/>
        </p:nvSpPr>
        <p:spPr>
          <a:xfrm>
            <a:off x="668079" y="758530"/>
            <a:ext cx="10058400" cy="667875"/>
          </a:xfrm>
          <a:prstGeom prst="rect">
            <a:avLst/>
          </a:prstGeom>
          <a:noFill/>
        </p:spPr>
        <p:txBody>
          <a:bodyPr wrap="square">
            <a:spAutoFit/>
          </a:bodyPr>
          <a:lstStyle/>
          <a:p>
            <a:pPr marL="0" marR="0" lvl="0" indent="0" eaLnBrk="1" fontAlgn="base" hangingPunct="1">
              <a:lnSpc>
                <a:spcPct val="90000"/>
              </a:lnSpc>
              <a:spcAft>
                <a:spcPts val="600"/>
              </a:spcAft>
              <a:buClrTx/>
              <a:buSzTx/>
              <a:tabLst/>
            </a:pPr>
            <a:r>
              <a:rPr kumimoji="0" lang="en-US" altLang="en-US" b="1" i="0" u="none" strike="noStrike" kern="1200" cap="none" normalizeH="0" baseline="0" dirty="0">
                <a:ln>
                  <a:noFill/>
                </a:ln>
                <a:solidFill>
                  <a:schemeClr val="tx1">
                    <a:lumMod val="60000"/>
                    <a:lumOff val="40000"/>
                  </a:schemeClr>
                </a:solidFill>
                <a:effectLst/>
                <a:latin typeface="+mj-lt"/>
                <a:ea typeface="+mj-ea"/>
                <a:cs typeface="+mj-cs"/>
              </a:rPr>
              <a:t>Conceptual model vs Logical model vs Data model:</a:t>
            </a:r>
            <a:endParaRPr kumimoji="0" lang="en-US" altLang="en-US" b="0" i="0" u="none" strike="noStrike" kern="1200" cap="none" normalizeH="0" baseline="0" dirty="0">
              <a:ln>
                <a:noFill/>
              </a:ln>
              <a:solidFill>
                <a:schemeClr val="tx1">
                  <a:lumMod val="60000"/>
                  <a:lumOff val="40000"/>
                </a:schemeClr>
              </a:solidFill>
              <a:effectLst/>
              <a:latin typeface="+mj-lt"/>
              <a:ea typeface="+mj-ea"/>
              <a:cs typeface="+mj-cs"/>
            </a:endParaRPr>
          </a:p>
          <a:p>
            <a:pPr marL="0" marR="0" lvl="0" indent="0" eaLnBrk="1" fontAlgn="base" hangingPunct="1">
              <a:lnSpc>
                <a:spcPct val="90000"/>
              </a:lnSpc>
              <a:spcAft>
                <a:spcPts val="600"/>
              </a:spcAft>
              <a:buClrTx/>
              <a:buSzTx/>
              <a:tabLst/>
            </a:pPr>
            <a:r>
              <a:rPr kumimoji="0" lang="en-US" altLang="en-US" b="0" i="0" u="none" strike="noStrike" kern="1200" cap="none" normalizeH="0" baseline="0" dirty="0">
                <a:ln>
                  <a:noFill/>
                </a:ln>
                <a:solidFill>
                  <a:schemeClr val="tx1">
                    <a:lumMod val="60000"/>
                    <a:lumOff val="40000"/>
                  </a:schemeClr>
                </a:solidFill>
                <a:effectLst/>
                <a:latin typeface="+mj-lt"/>
                <a:ea typeface="+mj-ea"/>
                <a:cs typeface="+mj-cs"/>
              </a:rPr>
              <a:t>In the table, it summarizes the characteristics of the three data model:</a:t>
            </a:r>
          </a:p>
        </p:txBody>
      </p:sp>
    </p:spTree>
    <p:extLst>
      <p:ext uri="{BB962C8B-B14F-4D97-AF65-F5344CB8AC3E}">
        <p14:creationId xmlns:p14="http://schemas.microsoft.com/office/powerpoint/2010/main" val="41965080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270B61C-0F1F-49CC-4647-1E8C5329E010}"/>
              </a:ext>
            </a:extLst>
          </p:cNvPr>
          <p:cNvSpPr txBox="1"/>
          <p:nvPr/>
        </p:nvSpPr>
        <p:spPr>
          <a:xfrm>
            <a:off x="1439604" y="1674674"/>
            <a:ext cx="9591676" cy="1754326"/>
          </a:xfrm>
          <a:prstGeom prst="rect">
            <a:avLst/>
          </a:prstGeom>
          <a:noFill/>
        </p:spPr>
        <p:txBody>
          <a:bodyPr wrap="square">
            <a:spAutoFit/>
          </a:bodyPr>
          <a:lstStyle/>
          <a:p>
            <a:pPr algn="l"/>
            <a:r>
              <a:rPr lang="en-US" b="0" i="0" dirty="0">
                <a:solidFill>
                  <a:schemeClr val="tx1">
                    <a:lumMod val="60000"/>
                    <a:lumOff val="40000"/>
                  </a:schemeClr>
                </a:solidFill>
                <a:effectLst/>
                <a:latin typeface="+mj-lt"/>
              </a:rPr>
              <a:t>Conceptual ERD models the business objects that should exist in a system and the relationships between them. A conceptual model is developed to present an overall picture of the system by recognizing the business objects involved. It defines what entities exist, NOT which tables. For example, ‘many to many’ tables may exist in a logical or physical data model, but they are just shown as a relationship with no cardinality under the conceptual data model.</a:t>
            </a:r>
          </a:p>
        </p:txBody>
      </p:sp>
      <p:sp>
        <p:nvSpPr>
          <p:cNvPr id="5" name="TextBox 4">
            <a:extLst>
              <a:ext uri="{FF2B5EF4-FFF2-40B4-BE49-F238E27FC236}">
                <a16:creationId xmlns:a16="http://schemas.microsoft.com/office/drawing/2014/main" id="{F0C78266-97DA-5E94-536F-4965CB532EC0}"/>
              </a:ext>
            </a:extLst>
          </p:cNvPr>
          <p:cNvSpPr txBox="1"/>
          <p:nvPr/>
        </p:nvSpPr>
        <p:spPr>
          <a:xfrm>
            <a:off x="1117747" y="1018907"/>
            <a:ext cx="6095114" cy="369332"/>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Conceptual data model</a:t>
            </a:r>
          </a:p>
        </p:txBody>
      </p:sp>
      <p:pic>
        <p:nvPicPr>
          <p:cNvPr id="5122" name="Picture 2" descr="Conceptual data model">
            <a:extLst>
              <a:ext uri="{FF2B5EF4-FFF2-40B4-BE49-F238E27FC236}">
                <a16:creationId xmlns:a16="http://schemas.microsoft.com/office/drawing/2014/main" id="{CBCFC021-96FB-830F-62CE-5A0EE7F255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6088" y="3763926"/>
            <a:ext cx="5319824" cy="2020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99054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270B61C-0F1F-49CC-4647-1E8C5329E010}"/>
              </a:ext>
            </a:extLst>
          </p:cNvPr>
          <p:cNvSpPr txBox="1"/>
          <p:nvPr/>
        </p:nvSpPr>
        <p:spPr>
          <a:xfrm>
            <a:off x="1609725" y="1435441"/>
            <a:ext cx="9591676" cy="1477328"/>
          </a:xfrm>
          <a:prstGeom prst="rect">
            <a:avLst/>
          </a:prstGeom>
          <a:noFill/>
        </p:spPr>
        <p:txBody>
          <a:bodyPr wrap="square">
            <a:spAutoFit/>
          </a:bodyPr>
          <a:lstStyle/>
          <a:p>
            <a:pPr algn="l"/>
            <a:r>
              <a:rPr lang="en-US" b="0" i="0" dirty="0">
                <a:solidFill>
                  <a:schemeClr val="tx1">
                    <a:lumMod val="60000"/>
                    <a:lumOff val="40000"/>
                  </a:schemeClr>
                </a:solidFill>
                <a:effectLst/>
                <a:latin typeface="+mj-lt"/>
              </a:rPr>
              <a:t>Logical ERD is a detailed version of a Conceptual ERD. A logical ER model is developed to enrich a conceptual model by defining explicitly the columns in each entity and introducing operational and transactional entities. Although a logical data model is still independent of the actual database system in which the database will be created, you can still consider that if it affects the design.</a:t>
            </a:r>
          </a:p>
        </p:txBody>
      </p:sp>
      <p:sp>
        <p:nvSpPr>
          <p:cNvPr id="5" name="TextBox 4">
            <a:extLst>
              <a:ext uri="{FF2B5EF4-FFF2-40B4-BE49-F238E27FC236}">
                <a16:creationId xmlns:a16="http://schemas.microsoft.com/office/drawing/2014/main" id="{F0C78266-97DA-5E94-536F-4965CB532EC0}"/>
              </a:ext>
            </a:extLst>
          </p:cNvPr>
          <p:cNvSpPr txBox="1"/>
          <p:nvPr/>
        </p:nvSpPr>
        <p:spPr>
          <a:xfrm>
            <a:off x="1287868" y="779674"/>
            <a:ext cx="6095114" cy="369332"/>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Logical data model</a:t>
            </a:r>
          </a:p>
        </p:txBody>
      </p:sp>
      <p:pic>
        <p:nvPicPr>
          <p:cNvPr id="7170" name="Picture 2" descr="Logical ER model">
            <a:extLst>
              <a:ext uri="{FF2B5EF4-FFF2-40B4-BE49-F238E27FC236}">
                <a16:creationId xmlns:a16="http://schemas.microsoft.com/office/drawing/2014/main" id="{36D9670C-0566-1312-8F84-5C02754B2F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9725" y="3199204"/>
            <a:ext cx="8850376" cy="2736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8841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5F6B468-103B-FF18-B57E-C559DA0CBA9D}"/>
              </a:ext>
            </a:extLst>
          </p:cNvPr>
          <p:cNvGrpSpPr/>
          <p:nvPr/>
        </p:nvGrpSpPr>
        <p:grpSpPr>
          <a:xfrm>
            <a:off x="1078097" y="503615"/>
            <a:ext cx="10035806" cy="5850770"/>
            <a:chOff x="1149645" y="481963"/>
            <a:chExt cx="10035806" cy="5850770"/>
          </a:xfrm>
        </p:grpSpPr>
        <p:sp>
          <p:nvSpPr>
            <p:cNvPr id="4" name="TextBox 3">
              <a:extLst>
                <a:ext uri="{FF2B5EF4-FFF2-40B4-BE49-F238E27FC236}">
                  <a16:creationId xmlns:a16="http://schemas.microsoft.com/office/drawing/2014/main" id="{7270B61C-0F1F-49CC-4647-1E8C5329E010}"/>
                </a:ext>
              </a:extLst>
            </p:cNvPr>
            <p:cNvSpPr txBox="1"/>
            <p:nvPr/>
          </p:nvSpPr>
          <p:spPr>
            <a:xfrm>
              <a:off x="1466184" y="1052669"/>
              <a:ext cx="9719267" cy="1754326"/>
            </a:xfrm>
            <a:prstGeom prst="rect">
              <a:avLst/>
            </a:prstGeom>
            <a:noFill/>
          </p:spPr>
          <p:txBody>
            <a:bodyPr wrap="square">
              <a:spAutoFit/>
            </a:bodyPr>
            <a:lstStyle/>
            <a:p>
              <a:pPr algn="l"/>
              <a:r>
                <a:rPr lang="en-US" b="0" i="0" dirty="0">
                  <a:solidFill>
                    <a:schemeClr val="tx1">
                      <a:lumMod val="60000"/>
                      <a:lumOff val="40000"/>
                    </a:schemeClr>
                  </a:solidFill>
                  <a:effectLst/>
                  <a:latin typeface="+mj-lt"/>
                </a:rPr>
                <a:t>Physical ERD represents the actual design blueprint of a relational database. A physical data model elaborates on the logical data model by assigning each column with type, length, nullable, etc. Since a physical ERD represents how data should be structured and related in a specific DBMS it is important to consider the convention and restriction of the actual database system in which the database will be created. Make sure the column types are supported by the DBMS and reserved words are not used in naming entities and columns.</a:t>
              </a:r>
            </a:p>
          </p:txBody>
        </p:sp>
        <p:sp>
          <p:nvSpPr>
            <p:cNvPr id="5" name="TextBox 4">
              <a:extLst>
                <a:ext uri="{FF2B5EF4-FFF2-40B4-BE49-F238E27FC236}">
                  <a16:creationId xmlns:a16="http://schemas.microsoft.com/office/drawing/2014/main" id="{F0C78266-97DA-5E94-536F-4965CB532EC0}"/>
                </a:ext>
              </a:extLst>
            </p:cNvPr>
            <p:cNvSpPr txBox="1"/>
            <p:nvPr/>
          </p:nvSpPr>
          <p:spPr>
            <a:xfrm>
              <a:off x="1149645" y="481963"/>
              <a:ext cx="6095114" cy="369332"/>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Physical data model</a:t>
              </a:r>
            </a:p>
          </p:txBody>
        </p:sp>
        <p:pic>
          <p:nvPicPr>
            <p:cNvPr id="8194" name="Picture 2" descr="Physical ER model">
              <a:extLst>
                <a:ext uri="{FF2B5EF4-FFF2-40B4-BE49-F238E27FC236}">
                  <a16:creationId xmlns:a16="http://schemas.microsoft.com/office/drawing/2014/main" id="{41AA74B2-F527-3AB6-E26B-7B7C692052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6010" y="3140875"/>
              <a:ext cx="8307572" cy="31918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335101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2341DA-683A-8B76-EB4C-071967B1D93C}"/>
              </a:ext>
            </a:extLst>
          </p:cNvPr>
          <p:cNvSpPr/>
          <p:nvPr/>
        </p:nvSpPr>
        <p:spPr>
          <a:xfrm>
            <a:off x="0" y="0"/>
            <a:ext cx="12192000" cy="6858000"/>
          </a:xfrm>
          <a:prstGeom prst="rect">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41DDF4CB-BF3E-AE6A-B4F6-FAEBDC7018C1}"/>
              </a:ext>
            </a:extLst>
          </p:cNvPr>
          <p:cNvSpPr txBox="1"/>
          <p:nvPr/>
        </p:nvSpPr>
        <p:spPr>
          <a:xfrm>
            <a:off x="770021" y="612844"/>
            <a:ext cx="11797536" cy="5262979"/>
          </a:xfrm>
          <a:prstGeom prst="rect">
            <a:avLst/>
          </a:prstGeom>
          <a:noFill/>
        </p:spPr>
        <p:txBody>
          <a:bodyPr wrap="square">
            <a:spAutoFit/>
          </a:bodyPr>
          <a:lstStyle/>
          <a:p>
            <a:r>
              <a:rPr lang="en-US" sz="2400" dirty="0">
                <a:solidFill>
                  <a:schemeClr val="tx2">
                    <a:lumMod val="40000"/>
                    <a:lumOff val="60000"/>
                  </a:schemeClr>
                </a:solidFill>
              </a:rPr>
              <a:t>Scope</a:t>
            </a:r>
            <a:r>
              <a:rPr lang="en-US" sz="2400" dirty="0">
                <a:solidFill>
                  <a:schemeClr val="tx1">
                    <a:lumMod val="60000"/>
                    <a:lumOff val="40000"/>
                  </a:schemeClr>
                </a:solidFill>
              </a:rPr>
              <a:t>. The amount of data produced and collected can vary. </a:t>
            </a:r>
          </a:p>
          <a:p>
            <a:r>
              <a:rPr lang="en-US" sz="2400" dirty="0">
                <a:solidFill>
                  <a:schemeClr val="tx1">
                    <a:lumMod val="60000"/>
                    <a:lumOff val="40000"/>
                  </a:schemeClr>
                </a:solidFill>
              </a:rPr>
              <a:t>	</a:t>
            </a:r>
          </a:p>
          <a:p>
            <a:pPr marL="1371600" lvl="2" indent="-457200">
              <a:buFont typeface="+mj-lt"/>
              <a:buAutoNum type="arabicPeriod"/>
            </a:pPr>
            <a:r>
              <a:rPr lang="en-US" sz="2400" dirty="0">
                <a:solidFill>
                  <a:srgbClr val="00B0F0"/>
                </a:solidFill>
              </a:rPr>
              <a:t>Small</a:t>
            </a:r>
            <a:r>
              <a:rPr lang="en-US" sz="2400" dirty="0">
                <a:solidFill>
                  <a:schemeClr val="bg1">
                    <a:lumMod val="75000"/>
                  </a:schemeClr>
                </a:solidFill>
              </a:rPr>
              <a:t> business might track an inventory of a few thousand items</a:t>
            </a:r>
          </a:p>
          <a:p>
            <a:pPr marL="1371600" lvl="2" indent="-457200">
              <a:buFont typeface="+mj-lt"/>
              <a:buAutoNum type="arabicPeriod"/>
            </a:pPr>
            <a:r>
              <a:rPr lang="en-US" sz="2400" dirty="0">
                <a:solidFill>
                  <a:srgbClr val="00B0F0"/>
                </a:solidFill>
              </a:rPr>
              <a:t>Large</a:t>
            </a:r>
            <a:r>
              <a:rPr lang="en-US" sz="2400" dirty="0">
                <a:solidFill>
                  <a:schemeClr val="bg1">
                    <a:lumMod val="75000"/>
                  </a:schemeClr>
                </a:solidFill>
              </a:rPr>
              <a:t> commerce website might track billions of items.</a:t>
            </a:r>
          </a:p>
          <a:p>
            <a:endParaRPr lang="en-US" sz="2400" dirty="0">
              <a:solidFill>
                <a:schemeClr val="tx1">
                  <a:lumMod val="60000"/>
                  <a:lumOff val="40000"/>
                </a:schemeClr>
              </a:solidFill>
            </a:endParaRPr>
          </a:p>
          <a:p>
            <a:r>
              <a:rPr lang="en-US" sz="2400" dirty="0">
                <a:solidFill>
                  <a:schemeClr val="tx2">
                    <a:lumMod val="40000"/>
                    <a:lumOff val="60000"/>
                  </a:schemeClr>
                </a:solidFill>
              </a:rPr>
              <a:t>Format</a:t>
            </a:r>
            <a:r>
              <a:rPr lang="en-US" sz="2400" dirty="0">
                <a:solidFill>
                  <a:schemeClr val="tx1">
                    <a:lumMod val="60000"/>
                    <a:lumOff val="40000"/>
                  </a:schemeClr>
                </a:solidFill>
              </a:rPr>
              <a:t>. Data may be produced as numbers, text, image, audio, or video.</a:t>
            </a:r>
          </a:p>
          <a:p>
            <a:r>
              <a:rPr lang="en-US" sz="2400" dirty="0">
                <a:solidFill>
                  <a:schemeClr val="tx1">
                    <a:lumMod val="60000"/>
                    <a:lumOff val="40000"/>
                  </a:schemeClr>
                </a:solidFill>
              </a:rPr>
              <a:t>	</a:t>
            </a:r>
          </a:p>
          <a:p>
            <a:pPr marL="1371600" lvl="2" indent="-457200">
              <a:buFont typeface="+mj-lt"/>
              <a:buAutoNum type="arabicPeriod"/>
            </a:pPr>
            <a:r>
              <a:rPr lang="en-US" sz="2400" dirty="0">
                <a:solidFill>
                  <a:schemeClr val="tx1">
                    <a:lumMod val="40000"/>
                    <a:lumOff val="60000"/>
                  </a:schemeClr>
                </a:solidFill>
              </a:rPr>
              <a:t>Phone's proximity sensor generates </a:t>
            </a:r>
            <a:r>
              <a:rPr lang="en-US" sz="2400" dirty="0">
                <a:solidFill>
                  <a:srgbClr val="00B0F0"/>
                </a:solidFill>
              </a:rPr>
              <a:t>raw</a:t>
            </a:r>
            <a:r>
              <a:rPr lang="en-US" sz="2400" dirty="0">
                <a:solidFill>
                  <a:schemeClr val="tx1">
                    <a:lumMod val="40000"/>
                    <a:lumOff val="60000"/>
                  </a:schemeClr>
                </a:solidFill>
              </a:rPr>
              <a:t> numbers	 	</a:t>
            </a:r>
          </a:p>
          <a:p>
            <a:pPr marL="1371600" lvl="2" indent="-457200">
              <a:buFont typeface="+mj-lt"/>
              <a:buAutoNum type="arabicPeriod"/>
            </a:pPr>
            <a:r>
              <a:rPr lang="en-US" sz="2400" dirty="0">
                <a:solidFill>
                  <a:schemeClr val="tx1">
                    <a:lumMod val="40000"/>
                    <a:lumOff val="60000"/>
                  </a:schemeClr>
                </a:solidFill>
              </a:rPr>
              <a:t>Satellite captures </a:t>
            </a:r>
            <a:r>
              <a:rPr lang="en-US" sz="2400" dirty="0">
                <a:solidFill>
                  <a:srgbClr val="00B0F0"/>
                </a:solidFill>
              </a:rPr>
              <a:t>images</a:t>
            </a:r>
            <a:r>
              <a:rPr lang="en-US" sz="2400" dirty="0">
                <a:solidFill>
                  <a:schemeClr val="tx1">
                    <a:lumMod val="40000"/>
                    <a:lumOff val="60000"/>
                  </a:schemeClr>
                </a:solidFill>
              </a:rPr>
              <a:t>.</a:t>
            </a:r>
          </a:p>
          <a:p>
            <a:endParaRPr lang="en-US" sz="2400" dirty="0">
              <a:solidFill>
                <a:schemeClr val="tx1">
                  <a:lumMod val="60000"/>
                  <a:lumOff val="40000"/>
                </a:schemeClr>
              </a:solidFill>
            </a:endParaRPr>
          </a:p>
          <a:p>
            <a:r>
              <a:rPr lang="en-US" sz="2400" dirty="0">
                <a:solidFill>
                  <a:schemeClr val="tx2">
                    <a:lumMod val="40000"/>
                    <a:lumOff val="60000"/>
                  </a:schemeClr>
                </a:solidFill>
              </a:rPr>
              <a:t>Access</a:t>
            </a:r>
            <a:r>
              <a:rPr lang="en-US" sz="2400" dirty="0">
                <a:solidFill>
                  <a:schemeClr val="tx1">
                    <a:lumMod val="60000"/>
                    <a:lumOff val="40000"/>
                  </a:schemeClr>
                </a:solidFill>
              </a:rPr>
              <a:t>. Some data sources are private while others are made publicly available. </a:t>
            </a:r>
          </a:p>
          <a:p>
            <a:r>
              <a:rPr lang="en-US" sz="2400" dirty="0">
                <a:solidFill>
                  <a:schemeClr val="tx1">
                    <a:lumMod val="60000"/>
                    <a:lumOff val="40000"/>
                  </a:schemeClr>
                </a:solidFill>
              </a:rPr>
              <a:t>	</a:t>
            </a:r>
          </a:p>
          <a:p>
            <a:pPr marL="1371600" lvl="2" indent="-457200">
              <a:buFont typeface="+mj-lt"/>
              <a:buAutoNum type="arabicPeriod"/>
            </a:pPr>
            <a:r>
              <a:rPr lang="en-US" sz="2400" dirty="0">
                <a:solidFill>
                  <a:schemeClr val="tx1">
                    <a:lumMod val="40000"/>
                    <a:lumOff val="60000"/>
                  </a:schemeClr>
                </a:solidFill>
              </a:rPr>
              <a:t>Retail company may use </a:t>
            </a:r>
            <a:r>
              <a:rPr lang="en-US" sz="2400" dirty="0">
                <a:solidFill>
                  <a:srgbClr val="00B0F0"/>
                </a:solidFill>
              </a:rPr>
              <a:t>private</a:t>
            </a:r>
            <a:r>
              <a:rPr lang="en-US" sz="2400" dirty="0">
                <a:solidFill>
                  <a:schemeClr val="tx1">
                    <a:lumMod val="40000"/>
                    <a:lumOff val="60000"/>
                  </a:schemeClr>
                </a:solidFill>
              </a:rPr>
              <a:t> customer data to discover buying behavior</a:t>
            </a:r>
          </a:p>
          <a:p>
            <a:pPr marL="1371600" lvl="2" indent="-457200">
              <a:buFont typeface="+mj-lt"/>
              <a:buAutoNum type="arabicPeriod"/>
            </a:pPr>
            <a:r>
              <a:rPr lang="en-US" sz="2400" dirty="0">
                <a:solidFill>
                  <a:schemeClr val="tx1">
                    <a:lumMod val="40000"/>
                    <a:lumOff val="60000"/>
                  </a:schemeClr>
                </a:solidFill>
              </a:rPr>
              <a:t>Government may be required by law to </a:t>
            </a:r>
            <a:r>
              <a:rPr lang="en-US" sz="2400" dirty="0">
                <a:solidFill>
                  <a:srgbClr val="00B0F0"/>
                </a:solidFill>
              </a:rPr>
              <a:t>share</a:t>
            </a:r>
            <a:r>
              <a:rPr lang="en-US" sz="2400" dirty="0">
                <a:solidFill>
                  <a:schemeClr val="tx1">
                    <a:lumMod val="40000"/>
                    <a:lumOff val="60000"/>
                  </a:schemeClr>
                </a:solidFill>
              </a:rPr>
              <a:t> certain data sets.</a:t>
            </a:r>
          </a:p>
        </p:txBody>
      </p:sp>
      <p:sp>
        <p:nvSpPr>
          <p:cNvPr id="2" name="TextBox 1">
            <a:extLst>
              <a:ext uri="{FF2B5EF4-FFF2-40B4-BE49-F238E27FC236}">
                <a16:creationId xmlns:a16="http://schemas.microsoft.com/office/drawing/2014/main" id="{F87DF41A-098D-1E7E-4DBB-1BDF48FC49CD}"/>
              </a:ext>
            </a:extLst>
          </p:cNvPr>
          <p:cNvSpPr txBox="1"/>
          <p:nvPr/>
        </p:nvSpPr>
        <p:spPr>
          <a:xfrm>
            <a:off x="1139926" y="1533029"/>
            <a:ext cx="1172583" cy="461665"/>
          </a:xfrm>
          <a:prstGeom prst="rect">
            <a:avLst/>
          </a:prstGeom>
          <a:noFill/>
        </p:spPr>
        <p:txBody>
          <a:bodyPr wrap="square" rtlCol="0">
            <a:spAutoFit/>
          </a:bodyPr>
          <a:lstStyle/>
          <a:p>
            <a:r>
              <a:rPr lang="en-US" sz="2400" dirty="0">
                <a:solidFill>
                  <a:srgbClr val="00B0F0"/>
                </a:solidFill>
              </a:rPr>
              <a:t>VS</a:t>
            </a:r>
          </a:p>
        </p:txBody>
      </p:sp>
      <p:sp>
        <p:nvSpPr>
          <p:cNvPr id="3" name="TextBox 2">
            <a:extLst>
              <a:ext uri="{FF2B5EF4-FFF2-40B4-BE49-F238E27FC236}">
                <a16:creationId xmlns:a16="http://schemas.microsoft.com/office/drawing/2014/main" id="{BAD45120-9DF0-4C2C-20EA-C8D79F85F8F2}"/>
              </a:ext>
            </a:extLst>
          </p:cNvPr>
          <p:cNvSpPr txBox="1"/>
          <p:nvPr/>
        </p:nvSpPr>
        <p:spPr>
          <a:xfrm>
            <a:off x="1139926" y="3329172"/>
            <a:ext cx="1172583" cy="461665"/>
          </a:xfrm>
          <a:prstGeom prst="rect">
            <a:avLst/>
          </a:prstGeom>
          <a:noFill/>
        </p:spPr>
        <p:txBody>
          <a:bodyPr wrap="square" rtlCol="0">
            <a:spAutoFit/>
          </a:bodyPr>
          <a:lstStyle/>
          <a:p>
            <a:r>
              <a:rPr lang="en-US" sz="2400" dirty="0">
                <a:solidFill>
                  <a:srgbClr val="00B0F0"/>
                </a:solidFill>
              </a:rPr>
              <a:t>VS</a:t>
            </a:r>
          </a:p>
        </p:txBody>
      </p:sp>
      <p:sp>
        <p:nvSpPr>
          <p:cNvPr id="5" name="TextBox 4">
            <a:extLst>
              <a:ext uri="{FF2B5EF4-FFF2-40B4-BE49-F238E27FC236}">
                <a16:creationId xmlns:a16="http://schemas.microsoft.com/office/drawing/2014/main" id="{A5DE78A5-5566-5EF6-BC30-71DC2BF997FB}"/>
              </a:ext>
            </a:extLst>
          </p:cNvPr>
          <p:cNvSpPr txBox="1"/>
          <p:nvPr/>
        </p:nvSpPr>
        <p:spPr>
          <a:xfrm>
            <a:off x="1139926" y="5179744"/>
            <a:ext cx="1172583" cy="461665"/>
          </a:xfrm>
          <a:prstGeom prst="rect">
            <a:avLst/>
          </a:prstGeom>
          <a:noFill/>
        </p:spPr>
        <p:txBody>
          <a:bodyPr wrap="square" rtlCol="0">
            <a:spAutoFit/>
          </a:bodyPr>
          <a:lstStyle/>
          <a:p>
            <a:r>
              <a:rPr lang="en-US" sz="2400" dirty="0">
                <a:solidFill>
                  <a:srgbClr val="00B0F0"/>
                </a:solidFill>
              </a:rPr>
              <a:t>VS</a:t>
            </a:r>
          </a:p>
        </p:txBody>
      </p:sp>
    </p:spTree>
    <p:extLst>
      <p:ext uri="{BB962C8B-B14F-4D97-AF65-F5344CB8AC3E}">
        <p14:creationId xmlns:p14="http://schemas.microsoft.com/office/powerpoint/2010/main" val="40011648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0102706-32F7-CD71-3A5D-E1BCCDE097AA}"/>
              </a:ext>
            </a:extLst>
          </p:cNvPr>
          <p:cNvGrpSpPr/>
          <p:nvPr/>
        </p:nvGrpSpPr>
        <p:grpSpPr>
          <a:xfrm>
            <a:off x="1160498" y="1776559"/>
            <a:ext cx="9913533" cy="3241090"/>
            <a:chOff x="1181542" y="1725973"/>
            <a:chExt cx="9913533" cy="3241090"/>
          </a:xfrm>
        </p:grpSpPr>
        <p:sp>
          <p:nvSpPr>
            <p:cNvPr id="4" name="TextBox 3">
              <a:extLst>
                <a:ext uri="{FF2B5EF4-FFF2-40B4-BE49-F238E27FC236}">
                  <a16:creationId xmlns:a16="http://schemas.microsoft.com/office/drawing/2014/main" id="{7270B61C-0F1F-49CC-4647-1E8C5329E010}"/>
                </a:ext>
              </a:extLst>
            </p:cNvPr>
            <p:cNvSpPr txBox="1"/>
            <p:nvPr/>
          </p:nvSpPr>
          <p:spPr>
            <a:xfrm>
              <a:off x="1503399" y="2381740"/>
              <a:ext cx="9591676" cy="2585323"/>
            </a:xfrm>
            <a:prstGeom prst="rect">
              <a:avLst/>
            </a:prstGeom>
            <a:noFill/>
          </p:spPr>
          <p:txBody>
            <a:bodyPr wrap="square">
              <a:spAutoFit/>
            </a:bodyPr>
            <a:lstStyle/>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The main goal of a designing data model is to make certain that data objects offered by the functional team are represented accurately. </a:t>
              </a:r>
            </a:p>
            <a:p>
              <a:pPr marL="285750" indent="-285750" algn="l">
                <a:buFont typeface="Wingdings" panose="05000000000000000000" pitchFamily="2" charset="2"/>
                <a:buChar char="Ø"/>
              </a:pPr>
              <a:endParaRPr lang="en-US" b="0" i="0" dirty="0">
                <a:solidFill>
                  <a:schemeClr val="tx1">
                    <a:lumMod val="60000"/>
                    <a:lumOff val="40000"/>
                  </a:schemeClr>
                </a:solidFill>
                <a:effectLst/>
                <a:latin typeface="+mj-lt"/>
              </a:endParaRPr>
            </a:p>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We should first start from the conceptual data model and as more and more information available we add more details to refine it from conceptual to the logical model. </a:t>
              </a:r>
            </a:p>
            <a:p>
              <a:pPr marL="285750" indent="-285750" algn="l">
                <a:buFont typeface="Wingdings" panose="05000000000000000000" pitchFamily="2" charset="2"/>
                <a:buChar char="Ø"/>
              </a:pPr>
              <a:endParaRPr lang="en-US" dirty="0">
                <a:solidFill>
                  <a:schemeClr val="tx1">
                    <a:lumMod val="60000"/>
                    <a:lumOff val="40000"/>
                  </a:schemeClr>
                </a:solidFill>
                <a:latin typeface="+mj-lt"/>
              </a:endParaRPr>
            </a:p>
            <a:p>
              <a:pPr marL="285750" indent="-285750" algn="l">
                <a:buFont typeface="Wingdings" panose="05000000000000000000" pitchFamily="2" charset="2"/>
                <a:buChar char="Ø"/>
              </a:pPr>
              <a:r>
                <a:rPr lang="en-US" b="0" i="0" dirty="0">
                  <a:solidFill>
                    <a:schemeClr val="tx1">
                      <a:lumMod val="60000"/>
                      <a:lumOff val="40000"/>
                    </a:schemeClr>
                  </a:solidFill>
                  <a:effectLst/>
                  <a:latin typeface="+mj-lt"/>
                </a:rPr>
                <a:t>Finally, when we know exactly how to implement the database of our system, we can refine our logical model into the physical data model which can directly map between the diagram and the actual database system.</a:t>
              </a:r>
            </a:p>
          </p:txBody>
        </p:sp>
        <p:sp>
          <p:nvSpPr>
            <p:cNvPr id="5" name="TextBox 4">
              <a:extLst>
                <a:ext uri="{FF2B5EF4-FFF2-40B4-BE49-F238E27FC236}">
                  <a16:creationId xmlns:a16="http://schemas.microsoft.com/office/drawing/2014/main" id="{F0C78266-97DA-5E94-536F-4965CB532EC0}"/>
                </a:ext>
              </a:extLst>
            </p:cNvPr>
            <p:cNvSpPr txBox="1"/>
            <p:nvPr/>
          </p:nvSpPr>
          <p:spPr>
            <a:xfrm>
              <a:off x="1181542" y="1725973"/>
              <a:ext cx="6095114" cy="369332"/>
            </a:xfrm>
            <a:prstGeom prst="rect">
              <a:avLst/>
            </a:prstGeom>
            <a:noFill/>
          </p:spPr>
          <p:txBody>
            <a:bodyPr wrap="square">
              <a:spAutoFit/>
            </a:bodyPr>
            <a:lstStyle/>
            <a:p>
              <a:pPr algn="l"/>
              <a:r>
                <a:rPr lang="en-US" b="1" i="0" dirty="0">
                  <a:solidFill>
                    <a:schemeClr val="tx1">
                      <a:lumMod val="60000"/>
                      <a:lumOff val="40000"/>
                    </a:schemeClr>
                  </a:solidFill>
                  <a:effectLst/>
                  <a:latin typeface="+mj-lt"/>
                </a:rPr>
                <a:t>Conclusion</a:t>
              </a:r>
            </a:p>
          </p:txBody>
        </p:sp>
      </p:grpSp>
    </p:spTree>
    <p:extLst>
      <p:ext uri="{BB962C8B-B14F-4D97-AF65-F5344CB8AC3E}">
        <p14:creationId xmlns:p14="http://schemas.microsoft.com/office/powerpoint/2010/main" val="24321753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893693" y="268222"/>
            <a:ext cx="10892497" cy="6001643"/>
          </a:xfrm>
          <a:prstGeom prst="rect">
            <a:avLst/>
          </a:prstGeom>
          <a:noFill/>
        </p:spPr>
        <p:txBody>
          <a:bodyPr wrap="square">
            <a:spAutoFit/>
          </a:bodyPr>
          <a:lstStyle/>
          <a:p>
            <a:r>
              <a:rPr lang="en-US" sz="2400" dirty="0">
                <a:solidFill>
                  <a:schemeClr val="tx1">
                    <a:lumMod val="60000"/>
                    <a:lumOff val="40000"/>
                  </a:schemeClr>
                </a:solidFill>
              </a:rPr>
              <a:t>For large, complex databases, the process has three phases:</a:t>
            </a:r>
          </a:p>
          <a:p>
            <a:endParaRPr lang="en-US" sz="2400" dirty="0">
              <a:solidFill>
                <a:schemeClr val="tx1">
                  <a:lumMod val="60000"/>
                  <a:lumOff val="40000"/>
                </a:schemeClr>
              </a:solidFill>
            </a:endParaRPr>
          </a:p>
          <a:p>
            <a:pPr marL="1885950" lvl="3" indent="-514350">
              <a:buFont typeface="+mj-lt"/>
              <a:buAutoNum type="arabicPeriod"/>
            </a:pPr>
            <a:r>
              <a:rPr lang="en-US" sz="2400" dirty="0">
                <a:solidFill>
                  <a:schemeClr val="bg1">
                    <a:lumMod val="85000"/>
                  </a:schemeClr>
                </a:solidFill>
              </a:rPr>
              <a:t>Analysis</a:t>
            </a:r>
          </a:p>
          <a:p>
            <a:pPr marL="1885950" lvl="3" indent="-514350">
              <a:buFont typeface="+mj-lt"/>
              <a:buAutoNum type="arabicPeriod"/>
            </a:pPr>
            <a:r>
              <a:rPr lang="en-US" sz="2400" dirty="0">
                <a:solidFill>
                  <a:schemeClr val="tx2">
                    <a:lumMod val="40000"/>
                    <a:lumOff val="60000"/>
                  </a:schemeClr>
                </a:solidFill>
              </a:rPr>
              <a:t>Logical design</a:t>
            </a:r>
          </a:p>
          <a:p>
            <a:pPr marL="1885950" lvl="3" indent="-514350">
              <a:buFont typeface="+mj-lt"/>
              <a:buAutoNum type="arabicPeriod"/>
            </a:pPr>
            <a:r>
              <a:rPr lang="en-US" sz="2400" dirty="0">
                <a:solidFill>
                  <a:schemeClr val="bg1">
                    <a:lumMod val="85000"/>
                  </a:schemeClr>
                </a:solidFill>
              </a:rPr>
              <a:t>Physical design</a:t>
            </a:r>
          </a:p>
          <a:p>
            <a:endParaRPr lang="en-US" sz="2400" dirty="0">
              <a:solidFill>
                <a:schemeClr val="bg1">
                  <a:lumMod val="85000"/>
                </a:schemeClr>
              </a:solidFill>
            </a:endParaRPr>
          </a:p>
          <a:p>
            <a:r>
              <a:rPr lang="en-US" sz="2400" dirty="0">
                <a:solidFill>
                  <a:schemeClr val="tx1">
                    <a:lumMod val="60000"/>
                    <a:lumOff val="40000"/>
                  </a:schemeClr>
                </a:solidFill>
              </a:rPr>
              <a:t>The </a:t>
            </a:r>
            <a:r>
              <a:rPr lang="en-US" sz="2400" dirty="0">
                <a:solidFill>
                  <a:schemeClr val="tx2">
                    <a:lumMod val="40000"/>
                    <a:lumOff val="60000"/>
                  </a:schemeClr>
                </a:solidFill>
              </a:rPr>
              <a:t>logical design </a:t>
            </a:r>
            <a:r>
              <a:rPr lang="en-US" sz="2400" dirty="0">
                <a:solidFill>
                  <a:schemeClr val="tx1">
                    <a:lumMod val="60000"/>
                    <a:lumOff val="40000"/>
                  </a:schemeClr>
                </a:solidFill>
              </a:rPr>
              <a:t>phase implements database requirements in a specific database system. </a:t>
            </a:r>
          </a:p>
          <a:p>
            <a:endParaRPr lang="en-US" sz="2400" dirty="0">
              <a:solidFill>
                <a:schemeClr val="tx1">
                  <a:lumMod val="60000"/>
                  <a:lumOff val="40000"/>
                </a:schemeClr>
              </a:solidFill>
            </a:endParaRPr>
          </a:p>
          <a:p>
            <a:r>
              <a:rPr lang="en-US" sz="2400" dirty="0">
                <a:solidFill>
                  <a:schemeClr val="tx1">
                    <a:lumMod val="60000"/>
                    <a:lumOff val="40000"/>
                  </a:schemeClr>
                </a:solidFill>
              </a:rPr>
              <a:t>For relational database systems, </a:t>
            </a:r>
          </a:p>
          <a:p>
            <a:endParaRPr lang="en-US" sz="2400" dirty="0">
              <a:solidFill>
                <a:schemeClr val="tx1">
                  <a:lumMod val="60000"/>
                  <a:lumOff val="40000"/>
                </a:schemeClr>
              </a:solidFill>
            </a:endParaRPr>
          </a:p>
          <a:p>
            <a:pPr marL="800100" lvl="1" indent="-342900">
              <a:buFont typeface="Wingdings" panose="05000000000000000000" pitchFamily="2" charset="2"/>
              <a:buChar char="ü"/>
            </a:pPr>
            <a:r>
              <a:rPr lang="en-US" sz="2400" dirty="0">
                <a:solidFill>
                  <a:schemeClr val="tx1">
                    <a:lumMod val="60000"/>
                    <a:lumOff val="40000"/>
                  </a:schemeClr>
                </a:solidFill>
              </a:rPr>
              <a:t>logical design </a:t>
            </a:r>
            <a:r>
              <a:rPr lang="en-US" sz="2400" u="sng" dirty="0">
                <a:solidFill>
                  <a:schemeClr val="tx1">
                    <a:lumMod val="60000"/>
                    <a:lumOff val="40000"/>
                  </a:schemeClr>
                </a:solidFill>
              </a:rPr>
              <a:t>converts </a:t>
            </a:r>
            <a:r>
              <a:rPr lang="en-US" sz="2400" u="sng" dirty="0">
                <a:solidFill>
                  <a:schemeClr val="tx2">
                    <a:lumMod val="60000"/>
                    <a:lumOff val="40000"/>
                  </a:schemeClr>
                </a:solidFill>
              </a:rPr>
              <a:t>entities</a:t>
            </a:r>
            <a:r>
              <a:rPr lang="en-US" sz="2400" u="sng" dirty="0">
                <a:solidFill>
                  <a:schemeClr val="tx1">
                    <a:lumMod val="60000"/>
                    <a:lumOff val="40000"/>
                  </a:schemeClr>
                </a:solidFill>
              </a:rPr>
              <a:t>, </a:t>
            </a:r>
            <a:r>
              <a:rPr lang="en-US" sz="2400" u="sng" dirty="0">
                <a:solidFill>
                  <a:schemeClr val="tx2">
                    <a:lumMod val="60000"/>
                    <a:lumOff val="40000"/>
                  </a:schemeClr>
                </a:solidFill>
              </a:rPr>
              <a:t>relationships</a:t>
            </a:r>
            <a:r>
              <a:rPr lang="en-US" sz="2400" u="sng" dirty="0">
                <a:solidFill>
                  <a:schemeClr val="tx1">
                    <a:lumMod val="60000"/>
                    <a:lumOff val="40000"/>
                  </a:schemeClr>
                </a:solidFill>
              </a:rPr>
              <a:t>, and </a:t>
            </a:r>
            <a:r>
              <a:rPr lang="en-US" sz="2400" u="sng" dirty="0">
                <a:solidFill>
                  <a:schemeClr val="tx2">
                    <a:lumMod val="60000"/>
                    <a:lumOff val="40000"/>
                  </a:schemeClr>
                </a:solidFill>
              </a:rPr>
              <a:t>attributes</a:t>
            </a:r>
            <a:r>
              <a:rPr lang="en-US" sz="2400" dirty="0">
                <a:solidFill>
                  <a:schemeClr val="tx1">
                    <a:lumMod val="60000"/>
                    <a:lumOff val="40000"/>
                  </a:schemeClr>
                </a:solidFill>
              </a:rPr>
              <a:t> into </a:t>
            </a:r>
            <a:r>
              <a:rPr lang="en-US" sz="2400" b="1" dirty="0">
                <a:solidFill>
                  <a:schemeClr val="tx1">
                    <a:lumMod val="60000"/>
                    <a:lumOff val="40000"/>
                  </a:schemeClr>
                </a:solidFill>
              </a:rPr>
              <a:t>tables</a:t>
            </a:r>
            <a:r>
              <a:rPr lang="en-US" sz="2400" dirty="0">
                <a:solidFill>
                  <a:schemeClr val="tx1">
                    <a:lumMod val="60000"/>
                    <a:lumOff val="40000"/>
                  </a:schemeClr>
                </a:solidFill>
              </a:rPr>
              <a:t>, </a:t>
            </a:r>
            <a:r>
              <a:rPr lang="en-US" sz="2400" b="1" dirty="0">
                <a:solidFill>
                  <a:schemeClr val="tx1">
                    <a:lumMod val="60000"/>
                    <a:lumOff val="40000"/>
                  </a:schemeClr>
                </a:solidFill>
              </a:rPr>
              <a:t>keys</a:t>
            </a:r>
            <a:r>
              <a:rPr lang="en-US" sz="2400" dirty="0">
                <a:solidFill>
                  <a:schemeClr val="tx1">
                    <a:lumMod val="60000"/>
                    <a:lumOff val="40000"/>
                  </a:schemeClr>
                </a:solidFill>
              </a:rPr>
              <a:t>, and </a:t>
            </a:r>
            <a:r>
              <a:rPr lang="en-US" sz="2400" b="1" dirty="0">
                <a:solidFill>
                  <a:schemeClr val="tx1">
                    <a:lumMod val="60000"/>
                    <a:lumOff val="40000"/>
                  </a:schemeClr>
                </a:solidFill>
              </a:rPr>
              <a:t>columns</a:t>
            </a:r>
            <a:r>
              <a:rPr lang="en-US" sz="2400" dirty="0">
                <a:solidFill>
                  <a:schemeClr val="tx1">
                    <a:lumMod val="60000"/>
                    <a:lumOff val="40000"/>
                  </a:schemeClr>
                </a:solidFill>
              </a:rPr>
              <a:t>. </a:t>
            </a:r>
          </a:p>
          <a:p>
            <a:endParaRPr lang="en-US" sz="2400" dirty="0">
              <a:solidFill>
                <a:schemeClr val="tx1">
                  <a:lumMod val="60000"/>
                  <a:lumOff val="40000"/>
                </a:schemeClr>
              </a:solidFill>
            </a:endParaRPr>
          </a:p>
          <a:p>
            <a:r>
              <a:rPr lang="en-US" sz="2400" dirty="0">
                <a:solidFill>
                  <a:schemeClr val="tx1">
                    <a:lumMod val="60000"/>
                    <a:lumOff val="40000"/>
                  </a:schemeClr>
                </a:solidFill>
              </a:rPr>
              <a:t>A </a:t>
            </a:r>
            <a:r>
              <a:rPr lang="en-US" sz="2400" dirty="0">
                <a:solidFill>
                  <a:schemeClr val="tx2">
                    <a:lumMod val="60000"/>
                    <a:lumOff val="40000"/>
                  </a:schemeClr>
                </a:solidFill>
              </a:rPr>
              <a:t>key</a:t>
            </a:r>
            <a:r>
              <a:rPr lang="en-US" sz="2400" dirty="0">
                <a:solidFill>
                  <a:schemeClr val="tx1">
                    <a:lumMod val="60000"/>
                    <a:lumOff val="40000"/>
                  </a:schemeClr>
                </a:solidFill>
              </a:rPr>
              <a:t> is a </a:t>
            </a:r>
            <a:r>
              <a:rPr lang="en-US" sz="2400" u="sng" dirty="0">
                <a:solidFill>
                  <a:schemeClr val="tx1">
                    <a:lumMod val="60000"/>
                    <a:lumOff val="40000"/>
                  </a:schemeClr>
                </a:solidFill>
              </a:rPr>
              <a:t>column used to identify individual rows of a table</a:t>
            </a:r>
            <a:r>
              <a:rPr lang="en-US" sz="2400" dirty="0">
                <a:solidFill>
                  <a:schemeClr val="tx1">
                    <a:lumMod val="60000"/>
                    <a:lumOff val="40000"/>
                  </a:schemeClr>
                </a:solidFill>
              </a:rPr>
              <a:t>. Tables, keys, and columns are specified in SQL with CREATE TABLE statements.</a:t>
            </a:r>
          </a:p>
        </p:txBody>
      </p:sp>
    </p:spTree>
    <p:extLst>
      <p:ext uri="{BB962C8B-B14F-4D97-AF65-F5344CB8AC3E}">
        <p14:creationId xmlns:p14="http://schemas.microsoft.com/office/powerpoint/2010/main" val="2205778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909643" y="918109"/>
            <a:ext cx="10170695" cy="2308324"/>
          </a:xfrm>
          <a:prstGeom prst="rect">
            <a:avLst/>
          </a:prstGeom>
          <a:noFill/>
        </p:spPr>
        <p:txBody>
          <a:bodyPr wrap="square">
            <a:spAutoFit/>
          </a:bodyPr>
          <a:lstStyle/>
          <a:p>
            <a:r>
              <a:rPr lang="en-US" sz="2400" dirty="0">
                <a:solidFill>
                  <a:schemeClr val="tx1">
                    <a:lumMod val="60000"/>
                    <a:lumOff val="40000"/>
                  </a:schemeClr>
                </a:solidFill>
              </a:rPr>
              <a:t>The logical design is depicted in a </a:t>
            </a:r>
            <a:r>
              <a:rPr lang="en-US" sz="2400" dirty="0">
                <a:solidFill>
                  <a:schemeClr val="tx2">
                    <a:lumMod val="40000"/>
                    <a:lumOff val="60000"/>
                  </a:schemeClr>
                </a:solidFill>
              </a:rPr>
              <a:t>table diagram</a:t>
            </a:r>
            <a:r>
              <a:rPr lang="en-US" sz="2400" dirty="0">
                <a:solidFill>
                  <a:schemeClr val="tx1">
                    <a:lumMod val="60000"/>
                    <a:lumOff val="40000"/>
                  </a:schemeClr>
                </a:solidFill>
              </a:rPr>
              <a:t>. </a:t>
            </a:r>
          </a:p>
          <a:p>
            <a:endParaRPr lang="en-US" sz="2400" dirty="0">
              <a:solidFill>
                <a:schemeClr val="tx1">
                  <a:lumMod val="60000"/>
                  <a:lumOff val="40000"/>
                </a:schemeClr>
              </a:solidFill>
            </a:endParaRPr>
          </a:p>
          <a:p>
            <a:r>
              <a:rPr lang="en-US" sz="2400" dirty="0">
                <a:solidFill>
                  <a:schemeClr val="tx1">
                    <a:lumMod val="60000"/>
                    <a:lumOff val="40000"/>
                  </a:schemeClr>
                </a:solidFill>
              </a:rPr>
              <a:t>Table diagrams are similar to ER diagrams but more detailed:</a:t>
            </a:r>
          </a:p>
          <a:p>
            <a:endParaRPr lang="en-US" sz="2400" dirty="0">
              <a:solidFill>
                <a:schemeClr val="tx1">
                  <a:lumMod val="60000"/>
                  <a:lumOff val="40000"/>
                </a:schemeClr>
              </a:solidFill>
            </a:endParaRPr>
          </a:p>
          <a:p>
            <a:r>
              <a:rPr lang="en-US" sz="2400" dirty="0">
                <a:solidFill>
                  <a:schemeClr val="tx1">
                    <a:lumMod val="60000"/>
                    <a:lumOff val="40000"/>
                  </a:schemeClr>
                </a:solidFill>
              </a:rPr>
              <a:t>The logical design, as specified in SQL and depicted in a </a:t>
            </a:r>
            <a:r>
              <a:rPr lang="en-US" sz="2400" dirty="0">
                <a:solidFill>
                  <a:schemeClr val="tx2">
                    <a:lumMod val="40000"/>
                    <a:lumOff val="60000"/>
                  </a:schemeClr>
                </a:solidFill>
              </a:rPr>
              <a:t>table diagram</a:t>
            </a:r>
            <a:r>
              <a:rPr lang="en-US" sz="2400" dirty="0">
                <a:solidFill>
                  <a:schemeClr val="tx1">
                    <a:lumMod val="60000"/>
                    <a:lumOff val="40000"/>
                  </a:schemeClr>
                </a:solidFill>
              </a:rPr>
              <a:t>, is called a </a:t>
            </a:r>
            <a:r>
              <a:rPr lang="en-US" sz="2400" dirty="0">
                <a:solidFill>
                  <a:schemeClr val="tx2">
                    <a:lumMod val="40000"/>
                    <a:lumOff val="60000"/>
                  </a:schemeClr>
                </a:solidFill>
              </a:rPr>
              <a:t>database</a:t>
            </a:r>
            <a:r>
              <a:rPr lang="en-US" sz="2400" dirty="0">
                <a:solidFill>
                  <a:schemeClr val="tx1">
                    <a:lumMod val="60000"/>
                    <a:lumOff val="40000"/>
                  </a:schemeClr>
                </a:solidFill>
              </a:rPr>
              <a:t> </a:t>
            </a:r>
            <a:r>
              <a:rPr lang="en-US" sz="2400" dirty="0">
                <a:solidFill>
                  <a:schemeClr val="tx2">
                    <a:lumMod val="40000"/>
                    <a:lumOff val="60000"/>
                  </a:schemeClr>
                </a:solidFill>
              </a:rPr>
              <a:t>schema</a:t>
            </a:r>
            <a:r>
              <a:rPr lang="en-US" sz="2400" dirty="0">
                <a:solidFill>
                  <a:schemeClr val="tx1">
                    <a:lumMod val="60000"/>
                    <a:lumOff val="40000"/>
                  </a:schemeClr>
                </a:solidFill>
              </a:rPr>
              <a:t>.</a:t>
            </a:r>
          </a:p>
        </p:txBody>
      </p:sp>
      <p:grpSp>
        <p:nvGrpSpPr>
          <p:cNvPr id="8" name="Group 7">
            <a:extLst>
              <a:ext uri="{FF2B5EF4-FFF2-40B4-BE49-F238E27FC236}">
                <a16:creationId xmlns:a16="http://schemas.microsoft.com/office/drawing/2014/main" id="{5218AB1B-3C34-082C-2279-37CF2FD99CDA}"/>
              </a:ext>
            </a:extLst>
          </p:cNvPr>
          <p:cNvGrpSpPr/>
          <p:nvPr/>
        </p:nvGrpSpPr>
        <p:grpSpPr>
          <a:xfrm>
            <a:off x="1063815" y="3887419"/>
            <a:ext cx="9949091" cy="2146550"/>
            <a:chOff x="1010652" y="3727930"/>
            <a:chExt cx="9949091" cy="2146550"/>
          </a:xfrm>
        </p:grpSpPr>
        <p:pic>
          <p:nvPicPr>
            <p:cNvPr id="2" name="Picture 1" descr="Diagram&#10;&#10;Description automatically generated">
              <a:extLst>
                <a:ext uri="{FF2B5EF4-FFF2-40B4-BE49-F238E27FC236}">
                  <a16:creationId xmlns:a16="http://schemas.microsoft.com/office/drawing/2014/main" id="{3B3177E9-3153-1740-FCAA-56F4F2461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652" y="3727930"/>
              <a:ext cx="9949091" cy="2146550"/>
            </a:xfrm>
            <a:prstGeom prst="rect">
              <a:avLst/>
            </a:prstGeom>
            <a:ln w="57150">
              <a:solidFill>
                <a:srgbClr val="5880DB"/>
              </a:solidFill>
            </a:ln>
          </p:spPr>
        </p:pic>
        <p:sp>
          <p:nvSpPr>
            <p:cNvPr id="6" name="TextBox 5">
              <a:extLst>
                <a:ext uri="{FF2B5EF4-FFF2-40B4-BE49-F238E27FC236}">
                  <a16:creationId xmlns:a16="http://schemas.microsoft.com/office/drawing/2014/main" id="{19DE012C-18A3-FFE5-6A2B-C024EE00F575}"/>
                </a:ext>
              </a:extLst>
            </p:cNvPr>
            <p:cNvSpPr txBox="1"/>
            <p:nvPr/>
          </p:nvSpPr>
          <p:spPr>
            <a:xfrm>
              <a:off x="2731962" y="5281523"/>
              <a:ext cx="6095114" cy="461665"/>
            </a:xfrm>
            <a:prstGeom prst="rect">
              <a:avLst/>
            </a:prstGeom>
            <a:noFill/>
            <a:ln w="57150">
              <a:noFill/>
            </a:ln>
          </p:spPr>
          <p:txBody>
            <a:bodyPr wrap="square">
              <a:spAutoFit/>
            </a:bodyPr>
            <a:lstStyle/>
            <a:p>
              <a:r>
                <a:rPr lang="en-US" sz="2400" dirty="0">
                  <a:solidFill>
                    <a:schemeClr val="tx2">
                      <a:lumMod val="40000"/>
                      <a:lumOff val="60000"/>
                    </a:schemeClr>
                  </a:solidFill>
                </a:rPr>
                <a:t>database</a:t>
              </a:r>
              <a:r>
                <a:rPr lang="en-US" sz="2400" dirty="0">
                  <a:solidFill>
                    <a:schemeClr val="tx1">
                      <a:lumMod val="60000"/>
                      <a:lumOff val="40000"/>
                    </a:schemeClr>
                  </a:solidFill>
                </a:rPr>
                <a:t> </a:t>
              </a:r>
              <a:r>
                <a:rPr lang="en-US" sz="2400" dirty="0">
                  <a:solidFill>
                    <a:schemeClr val="tx2">
                      <a:lumMod val="40000"/>
                      <a:lumOff val="60000"/>
                    </a:schemeClr>
                  </a:solidFill>
                </a:rPr>
                <a:t>schema</a:t>
              </a:r>
              <a:endParaRPr lang="en-US" sz="2400" dirty="0"/>
            </a:p>
          </p:txBody>
        </p:sp>
      </p:grpSp>
    </p:spTree>
    <p:extLst>
      <p:ext uri="{BB962C8B-B14F-4D97-AF65-F5344CB8AC3E}">
        <p14:creationId xmlns:p14="http://schemas.microsoft.com/office/powerpoint/2010/main" val="248650824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60E1197-2992-C475-E5C1-E225D4E8FEC5}"/>
              </a:ext>
            </a:extLst>
          </p:cNvPr>
          <p:cNvSpPr txBox="1"/>
          <p:nvPr/>
        </p:nvSpPr>
        <p:spPr>
          <a:xfrm>
            <a:off x="1345578" y="1635806"/>
            <a:ext cx="10222645" cy="3416320"/>
          </a:xfrm>
          <a:prstGeom prst="rect">
            <a:avLst/>
          </a:prstGeom>
          <a:noFill/>
        </p:spPr>
        <p:txBody>
          <a:bodyPr wrap="square">
            <a:spAutoFit/>
          </a:bodyPr>
          <a:lstStyle/>
          <a:p>
            <a:r>
              <a:rPr lang="en-US" b="1" dirty="0">
                <a:solidFill>
                  <a:schemeClr val="tx1">
                    <a:lumMod val="60000"/>
                    <a:lumOff val="40000"/>
                  </a:schemeClr>
                </a:solidFill>
                <a:latin typeface="+mj-lt"/>
              </a:rPr>
              <a:t>Programming</a:t>
            </a:r>
          </a:p>
          <a:p>
            <a:endParaRPr lang="en-US" b="1" dirty="0">
              <a:solidFill>
                <a:schemeClr val="tx1">
                  <a:lumMod val="60000"/>
                  <a:lumOff val="40000"/>
                </a:schemeClr>
              </a:solidFill>
              <a:latin typeface="+mj-lt"/>
            </a:endParaRPr>
          </a:p>
          <a:p>
            <a:r>
              <a:rPr lang="en-US" dirty="0">
                <a:solidFill>
                  <a:schemeClr val="tx1">
                    <a:lumMod val="60000"/>
                    <a:lumOff val="40000"/>
                  </a:schemeClr>
                </a:solidFill>
                <a:latin typeface="+mj-lt"/>
              </a:rPr>
              <a:t>To simplify the use of SQL with a general-purpose language, database programs typically use an </a:t>
            </a:r>
            <a:r>
              <a:rPr lang="en-US" dirty="0">
                <a:solidFill>
                  <a:schemeClr val="tx2">
                    <a:lumMod val="40000"/>
                    <a:lumOff val="60000"/>
                  </a:schemeClr>
                </a:solidFill>
                <a:latin typeface="+mj-lt"/>
              </a:rPr>
              <a:t>application programming interface</a:t>
            </a:r>
            <a:r>
              <a:rPr lang="en-US" dirty="0">
                <a:solidFill>
                  <a:schemeClr val="tx1">
                    <a:lumMod val="60000"/>
                    <a:lumOff val="40000"/>
                  </a:schemeClr>
                </a:solidFill>
                <a:latin typeface="+mj-lt"/>
              </a:rPr>
              <a:t>. </a:t>
            </a:r>
          </a:p>
          <a:p>
            <a:endParaRPr lang="en-US" dirty="0">
              <a:solidFill>
                <a:schemeClr val="tx1">
                  <a:lumMod val="60000"/>
                  <a:lumOff val="40000"/>
                </a:schemeClr>
              </a:solidFill>
              <a:latin typeface="+mj-lt"/>
            </a:endParaRPr>
          </a:p>
          <a:p>
            <a:r>
              <a:rPr lang="en-US" dirty="0">
                <a:solidFill>
                  <a:schemeClr val="tx1">
                    <a:lumMod val="60000"/>
                    <a:lumOff val="40000"/>
                  </a:schemeClr>
                </a:solidFill>
                <a:latin typeface="+mj-lt"/>
              </a:rPr>
              <a:t>An </a:t>
            </a:r>
            <a:r>
              <a:rPr lang="en-US" dirty="0">
                <a:solidFill>
                  <a:schemeClr val="tx2">
                    <a:lumMod val="40000"/>
                    <a:lumOff val="60000"/>
                  </a:schemeClr>
                </a:solidFill>
                <a:latin typeface="+mj-lt"/>
              </a:rPr>
              <a:t>application programming interface</a:t>
            </a:r>
            <a:r>
              <a:rPr lang="en-US" dirty="0">
                <a:solidFill>
                  <a:schemeClr val="tx1">
                    <a:lumMod val="60000"/>
                    <a:lumOff val="40000"/>
                  </a:schemeClr>
                </a:solidFill>
                <a:latin typeface="+mj-lt"/>
              </a:rPr>
              <a:t>, or </a:t>
            </a:r>
            <a:r>
              <a:rPr lang="en-US" dirty="0">
                <a:solidFill>
                  <a:schemeClr val="tx2">
                    <a:lumMod val="40000"/>
                    <a:lumOff val="60000"/>
                  </a:schemeClr>
                </a:solidFill>
                <a:latin typeface="+mj-lt"/>
              </a:rPr>
              <a:t>API</a:t>
            </a:r>
            <a:r>
              <a:rPr lang="en-US" dirty="0">
                <a:solidFill>
                  <a:schemeClr val="tx1">
                    <a:lumMod val="60000"/>
                    <a:lumOff val="40000"/>
                  </a:schemeClr>
                </a:solidFill>
                <a:latin typeface="+mj-lt"/>
              </a:rPr>
              <a:t>, is a library of procedures or classes that links a host programming language to a database. </a:t>
            </a:r>
          </a:p>
          <a:p>
            <a:endParaRPr lang="en-US" dirty="0">
              <a:solidFill>
                <a:schemeClr val="tx1">
                  <a:lumMod val="60000"/>
                  <a:lumOff val="40000"/>
                </a:schemeClr>
              </a:solidFill>
              <a:latin typeface="+mj-lt"/>
            </a:endParaRPr>
          </a:p>
          <a:p>
            <a:r>
              <a:rPr lang="en-US" dirty="0">
                <a:solidFill>
                  <a:schemeClr val="tx1">
                    <a:lumMod val="60000"/>
                    <a:lumOff val="40000"/>
                  </a:schemeClr>
                </a:solidFill>
                <a:latin typeface="+mj-lt"/>
              </a:rPr>
              <a:t>The host language calls library procedures, which handle details such as </a:t>
            </a:r>
            <a:r>
              <a:rPr lang="en-US" u="sng" dirty="0">
                <a:solidFill>
                  <a:schemeClr val="tx1">
                    <a:lumMod val="60000"/>
                    <a:lumOff val="40000"/>
                  </a:schemeClr>
                </a:solidFill>
                <a:latin typeface="+mj-lt"/>
              </a:rPr>
              <a:t>connecting to the database</a:t>
            </a:r>
            <a:r>
              <a:rPr lang="en-US" dirty="0">
                <a:solidFill>
                  <a:schemeClr val="tx1">
                    <a:lumMod val="60000"/>
                    <a:lumOff val="40000"/>
                  </a:schemeClr>
                </a:solidFill>
                <a:latin typeface="+mj-lt"/>
              </a:rPr>
              <a:t>, </a:t>
            </a:r>
            <a:r>
              <a:rPr lang="en-US" u="sng" dirty="0">
                <a:solidFill>
                  <a:schemeClr val="tx1">
                    <a:lumMod val="60000"/>
                    <a:lumOff val="40000"/>
                  </a:schemeClr>
                </a:solidFill>
                <a:latin typeface="+mj-lt"/>
              </a:rPr>
              <a:t>executing</a:t>
            </a:r>
            <a:r>
              <a:rPr lang="en-US" dirty="0">
                <a:solidFill>
                  <a:schemeClr val="tx1">
                    <a:lumMod val="60000"/>
                    <a:lumOff val="40000"/>
                  </a:schemeClr>
                </a:solidFill>
                <a:latin typeface="+mj-lt"/>
              </a:rPr>
              <a:t> </a:t>
            </a:r>
            <a:r>
              <a:rPr lang="en-US" u="sng" dirty="0">
                <a:solidFill>
                  <a:schemeClr val="tx1">
                    <a:lumMod val="60000"/>
                    <a:lumOff val="40000"/>
                  </a:schemeClr>
                </a:solidFill>
                <a:latin typeface="+mj-lt"/>
              </a:rPr>
              <a:t>queries</a:t>
            </a:r>
            <a:r>
              <a:rPr lang="en-US" dirty="0">
                <a:solidFill>
                  <a:schemeClr val="tx1">
                    <a:lumMod val="60000"/>
                    <a:lumOff val="40000"/>
                  </a:schemeClr>
                </a:solidFill>
                <a:latin typeface="+mj-lt"/>
              </a:rPr>
              <a:t>, and </a:t>
            </a:r>
            <a:r>
              <a:rPr lang="en-US" u="sng" dirty="0">
                <a:solidFill>
                  <a:schemeClr val="tx1">
                    <a:lumMod val="60000"/>
                    <a:lumOff val="40000"/>
                  </a:schemeClr>
                </a:solidFill>
                <a:latin typeface="+mj-lt"/>
              </a:rPr>
              <a:t>returning results</a:t>
            </a:r>
            <a:r>
              <a:rPr lang="en-US" dirty="0">
                <a:solidFill>
                  <a:schemeClr val="tx1">
                    <a:lumMod val="60000"/>
                    <a:lumOff val="40000"/>
                  </a:schemeClr>
                </a:solidFill>
                <a:latin typeface="+mj-lt"/>
              </a:rPr>
              <a:t>.</a:t>
            </a:r>
          </a:p>
          <a:p>
            <a:endParaRPr lang="en-US" dirty="0">
              <a:solidFill>
                <a:schemeClr val="tx1">
                  <a:lumMod val="60000"/>
                  <a:lumOff val="40000"/>
                </a:schemeClr>
              </a:solidFill>
              <a:latin typeface="+mj-lt"/>
            </a:endParaRPr>
          </a:p>
          <a:p>
            <a:r>
              <a:rPr lang="en-US" dirty="0">
                <a:solidFill>
                  <a:schemeClr val="accent6">
                    <a:lumMod val="75000"/>
                  </a:schemeClr>
                </a:solidFill>
                <a:latin typeface="+mj-lt"/>
                <a:hlinkClick r:id="rId3">
                  <a:extLst>
                    <a:ext uri="{A12FA001-AC4F-418D-AE19-62706E023703}">
                      <ahyp:hlinkClr xmlns:ahyp="http://schemas.microsoft.com/office/drawing/2018/hyperlinkcolor" val="tx"/>
                    </a:ext>
                  </a:extLst>
                </a:hlinkClick>
              </a:rPr>
              <a:t>Link to Database Connection Example</a:t>
            </a:r>
            <a:r>
              <a:rPr lang="en-US" dirty="0">
                <a:solidFill>
                  <a:schemeClr val="accent6">
                    <a:lumMod val="75000"/>
                  </a:schemeClr>
                </a:solidFill>
                <a:latin typeface="+mj-lt"/>
              </a:rPr>
              <a:t> </a:t>
            </a:r>
          </a:p>
        </p:txBody>
      </p:sp>
    </p:spTree>
    <p:extLst>
      <p:ext uri="{BB962C8B-B14F-4D97-AF65-F5344CB8AC3E}">
        <p14:creationId xmlns:p14="http://schemas.microsoft.com/office/powerpoint/2010/main" val="7507986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31297DD-DB10-4FF4-7FB1-2EEBEC87514E}"/>
              </a:ext>
            </a:extLst>
          </p:cNvPr>
          <p:cNvSpPr/>
          <p:nvPr/>
        </p:nvSpPr>
        <p:spPr>
          <a:xfrm>
            <a:off x="0" y="0"/>
            <a:ext cx="12192000" cy="6858000"/>
          </a:xfrm>
          <a:prstGeom prst="rect">
            <a:avLst/>
          </a:prstGeom>
          <a:solidFill>
            <a:srgbClr val="2B2B2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70A75A9D-EB27-6EF9-645B-D3CD690894A3}"/>
              </a:ext>
            </a:extLst>
          </p:cNvPr>
          <p:cNvSpPr>
            <a:spLocks noChangeArrowheads="1"/>
          </p:cNvSpPr>
          <p:nvPr/>
        </p:nvSpPr>
        <p:spPr bwMode="auto">
          <a:xfrm>
            <a:off x="966866" y="428178"/>
            <a:ext cx="10770433" cy="6001643"/>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CC7832"/>
                </a:solidFill>
                <a:effectLst/>
                <a:latin typeface="JetBrains Mono"/>
              </a:rPr>
              <a:t>&lt;?</a:t>
            </a:r>
            <a:r>
              <a:rPr kumimoji="0" lang="en-US" altLang="en-US" sz="1600" b="0" i="0" u="none" strike="noStrike" cap="none" normalizeH="0" baseline="0" dirty="0" err="1">
                <a:ln>
                  <a:noFill/>
                </a:ln>
                <a:solidFill>
                  <a:srgbClr val="CC7832"/>
                </a:solidFill>
                <a:effectLst/>
                <a:latin typeface="JetBrains Mono"/>
              </a:rPr>
              <a:t>php</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808080"/>
                </a:solidFill>
                <a:effectLst/>
                <a:latin typeface="JetBrains Mono"/>
              </a:rPr>
              <a:t>// The Data Source Name, or DSN, contains the information required to connect to the database.</a:t>
            </a:r>
            <a:br>
              <a:rPr kumimoji="0" lang="en-US" altLang="en-US" sz="1600" b="0" i="0" u="none" strike="noStrike" cap="none" normalizeH="0" baseline="0" dirty="0">
                <a:ln>
                  <a:noFill/>
                </a:ln>
                <a:solidFill>
                  <a:srgbClr val="808080"/>
                </a:solidFill>
                <a:effectLst/>
                <a:latin typeface="JetBrains Mono"/>
              </a:rPr>
            </a:b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dsn</a:t>
            </a:r>
            <a:r>
              <a:rPr kumimoji="0" lang="en-US" altLang="en-US" sz="1600" b="0" i="0" u="none" strike="noStrike" cap="none" normalizeH="0" baseline="0" dirty="0">
                <a:ln>
                  <a:noFill/>
                </a:ln>
                <a:solidFill>
                  <a:srgbClr val="9876AA"/>
                </a:solidFill>
                <a:effectLst/>
                <a:latin typeface="JetBrains Mono"/>
              </a:rPr>
              <a:t> </a:t>
            </a: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6A8759"/>
                </a:solidFill>
                <a:effectLst/>
                <a:latin typeface="JetBrains Mono"/>
              </a:rPr>
              <a:t>"</a:t>
            </a:r>
            <a:r>
              <a:rPr kumimoji="0" lang="en-US" altLang="en-US" sz="1600" b="0" i="0" u="none" strike="noStrike" cap="none" normalizeH="0" baseline="0" dirty="0" err="1">
                <a:ln>
                  <a:noFill/>
                </a:ln>
                <a:solidFill>
                  <a:srgbClr val="6A8759"/>
                </a:solidFill>
                <a:effectLst/>
                <a:latin typeface="JetBrains Mono"/>
              </a:rPr>
              <a:t>mysql:host</a:t>
            </a:r>
            <a:r>
              <a:rPr kumimoji="0" lang="en-US" altLang="en-US" sz="1600" b="0" i="0" u="none" strike="noStrike" cap="none" normalizeH="0" baseline="0" dirty="0">
                <a:ln>
                  <a:noFill/>
                </a:ln>
                <a:solidFill>
                  <a:srgbClr val="6A8759"/>
                </a:solidFill>
                <a:effectLst/>
                <a:latin typeface="JetBrains Mono"/>
              </a:rPr>
              <a:t>=localhost; </a:t>
            </a:r>
            <a:r>
              <a:rPr kumimoji="0" lang="en-US" altLang="en-US" sz="1600" b="0" i="0" u="none" strike="noStrike" cap="none" normalizeH="0" baseline="0" dirty="0" err="1">
                <a:ln>
                  <a:noFill/>
                </a:ln>
                <a:solidFill>
                  <a:srgbClr val="6A8759"/>
                </a:solidFill>
                <a:effectLst/>
                <a:latin typeface="JetBrains Mono"/>
              </a:rPr>
              <a:t>dbname</a:t>
            </a:r>
            <a:r>
              <a:rPr kumimoji="0" lang="en-US" altLang="en-US" sz="1600" b="0" i="0" u="none" strike="noStrike" cap="none" normalizeH="0" baseline="0" dirty="0">
                <a:ln>
                  <a:noFill/>
                </a:ln>
                <a:solidFill>
                  <a:srgbClr val="6A8759"/>
                </a:solidFill>
                <a:effectLst/>
                <a:latin typeface="JetBrains Mono"/>
              </a:rPr>
              <a:t>=</a:t>
            </a:r>
            <a:r>
              <a:rPr kumimoji="0" lang="en-US" altLang="en-US" sz="1600" b="0" i="0" u="none" strike="noStrike" cap="none" normalizeH="0" baseline="0" dirty="0" err="1">
                <a:ln>
                  <a:noFill/>
                </a:ln>
                <a:solidFill>
                  <a:srgbClr val="6A8759"/>
                </a:solidFill>
                <a:effectLst/>
                <a:latin typeface="JetBrains Mono"/>
              </a:rPr>
              <a:t>db_students</a:t>
            </a:r>
            <a:r>
              <a:rPr kumimoji="0" lang="en-US" altLang="en-US" sz="1600" b="0" i="0" u="none" strike="noStrike" cap="none" normalizeH="0" baseline="0" dirty="0">
                <a:ln>
                  <a:noFill/>
                </a:ln>
                <a:solidFill>
                  <a:srgbClr val="6A8759"/>
                </a:solidFill>
                <a:effectLst/>
                <a:latin typeface="JetBrains Mono"/>
              </a:rPr>
              <a:t>; port=3306;"</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try </a:t>
            </a:r>
            <a:r>
              <a:rPr kumimoji="0" lang="en-US" altLang="en-US" sz="1600" b="0" i="0" u="none" strike="noStrike" cap="none" normalizeH="0" baseline="0" dirty="0">
                <a:ln>
                  <a:noFill/>
                </a:ln>
                <a:solidFill>
                  <a:srgbClr val="A9B7C6"/>
                </a:solidFill>
                <a:effectLst/>
                <a:latin typeface="JetBrains Mono"/>
              </a:rPr>
              <a:t>{</a:t>
            </a:r>
            <a:br>
              <a:rPr kumimoji="0" lang="en-US" altLang="en-US" sz="1600" b="0" i="0" u="none" strike="noStrike" cap="none" normalizeH="0" baseline="0" dirty="0">
                <a:ln>
                  <a:noFill/>
                </a:ln>
                <a:solidFill>
                  <a:srgbClr val="A9B7C6"/>
                </a:solidFill>
                <a:effectLst/>
                <a:latin typeface="JetBrains Mono"/>
              </a:rPr>
            </a:br>
            <a:br>
              <a:rPr kumimoji="0" lang="en-US" altLang="en-US" sz="1600" b="0" i="0" u="none" strike="noStrike" cap="none" normalizeH="0" baseline="0" dirty="0">
                <a:ln>
                  <a:noFill/>
                </a:ln>
                <a:solidFill>
                  <a:srgbClr val="A9B7C6"/>
                </a:solidFill>
                <a:effectLst/>
                <a:latin typeface="JetBrains Mono"/>
              </a:rPr>
            </a:br>
            <a:r>
              <a:rPr kumimoji="0" lang="en-US" altLang="en-US" sz="1600" b="0" i="0" u="none" strike="noStrike" cap="none" normalizeH="0" baseline="0" dirty="0">
                <a:ln>
                  <a:noFill/>
                </a:ln>
                <a:solidFill>
                  <a:srgbClr val="808080"/>
                </a:solidFill>
                <a:effectLst/>
                <a:latin typeface="JetBrains Mono"/>
              </a:rPr>
              <a:t>// PDO::__construct — Creates a PDO instance representing a connection to a database ($</a:t>
            </a:r>
            <a:r>
              <a:rPr kumimoji="0" lang="en-US" altLang="en-US" sz="1600" b="0" i="0" u="none" strike="noStrike" cap="none" normalizeH="0" baseline="0" dirty="0" err="1">
                <a:ln>
                  <a:noFill/>
                </a:ln>
                <a:solidFill>
                  <a:srgbClr val="808080"/>
                </a:solidFill>
                <a:effectLst/>
                <a:latin typeface="JetBrains Mono"/>
              </a:rPr>
              <a:t>db</a:t>
            </a:r>
            <a:r>
              <a:rPr kumimoji="0" lang="en-US" altLang="en-US" sz="1600" b="0" i="0" u="none" strike="noStrike" cap="none" normalizeH="0" baseline="0" dirty="0">
                <a:ln>
                  <a:noFill/>
                </a:ln>
                <a:solidFill>
                  <a:srgbClr val="808080"/>
                </a:solidFill>
                <a:effectLst/>
                <a:latin typeface="JetBrains Mono"/>
              </a:rPr>
              <a:t> = a </a:t>
            </a:r>
            <a:r>
              <a:rPr kumimoji="0" lang="en-US" altLang="en-US" sz="1600" b="0" i="0" u="none" strike="noStrike" cap="none" normalizeH="0" baseline="0" dirty="0" err="1">
                <a:ln>
                  <a:noFill/>
                </a:ln>
                <a:solidFill>
                  <a:srgbClr val="808080"/>
                </a:solidFill>
                <a:effectLst/>
                <a:latin typeface="JetBrains Mono"/>
              </a:rPr>
              <a:t>db</a:t>
            </a:r>
            <a:r>
              <a:rPr kumimoji="0" lang="en-US" altLang="en-US" sz="1600" b="0" i="0" u="none" strike="noStrike" cap="none" normalizeH="0" baseline="0" dirty="0">
                <a:ln>
                  <a:noFill/>
                </a:ln>
                <a:solidFill>
                  <a:srgbClr val="808080"/>
                </a:solidFill>
                <a:effectLst/>
                <a:latin typeface="JetBrains Mono"/>
              </a:rPr>
              <a:t> connection)</a:t>
            </a:r>
            <a:br>
              <a:rPr kumimoji="0" lang="en-US" altLang="en-US" sz="1600" b="0" i="0" u="none" strike="noStrike" cap="none" normalizeH="0" baseline="0" dirty="0">
                <a:ln>
                  <a:noFill/>
                </a:ln>
                <a:solidFill>
                  <a:srgbClr val="808080"/>
                </a:solidFill>
                <a:effectLst/>
                <a:latin typeface="JetBrains Mono"/>
              </a:rPr>
            </a:b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db</a:t>
            </a:r>
            <a:r>
              <a:rPr kumimoji="0" lang="en-US" altLang="en-US" sz="1600" b="0" i="0" u="none" strike="noStrike" cap="none" normalizeH="0" baseline="0" dirty="0">
                <a:ln>
                  <a:noFill/>
                </a:ln>
                <a:solidFill>
                  <a:srgbClr val="9876AA"/>
                </a:solidFill>
                <a:effectLst/>
                <a:latin typeface="JetBrains Mono"/>
              </a:rPr>
              <a:t> </a:t>
            </a: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CC7832"/>
                </a:solidFill>
                <a:effectLst/>
                <a:latin typeface="JetBrains Mono"/>
              </a:rPr>
              <a:t>new </a:t>
            </a:r>
            <a:r>
              <a:rPr kumimoji="0" lang="en-US" altLang="en-US" sz="1600" b="0" i="0" u="none" strike="noStrike" cap="none" normalizeH="0" baseline="0" dirty="0">
                <a:ln>
                  <a:noFill/>
                </a:ln>
                <a:solidFill>
                  <a:srgbClr val="A9B7C6"/>
                </a:solidFill>
                <a:effectLst/>
                <a:latin typeface="JetBrains Mono"/>
              </a:rPr>
              <a:t>PDO(</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dsn</a:t>
            </a: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6A8759"/>
                </a:solidFill>
                <a:effectLst/>
                <a:latin typeface="JetBrains Mono"/>
              </a:rPr>
              <a:t>'IT_240_DBA'</a:t>
            </a: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6A8759"/>
                </a:solidFill>
                <a:effectLst/>
                <a:latin typeface="JetBrains Mono"/>
              </a:rPr>
              <a:t>'#9T3072o8_45'</a:t>
            </a:r>
            <a:r>
              <a:rPr kumimoji="0" lang="en-US" altLang="en-US" sz="1600" b="0" i="0" u="none" strike="noStrike" cap="none" normalizeH="0" baseline="0" dirty="0">
                <a:ln>
                  <a:noFill/>
                </a:ln>
                <a:solidFill>
                  <a:srgbClr val="CC7832"/>
                </a:solidFill>
                <a:effectLst/>
                <a:latin typeface="JetBrains Mono"/>
              </a:rPr>
              <a:t>, array</a:t>
            </a:r>
            <a:r>
              <a:rPr kumimoji="0" lang="en-US" altLang="en-US" sz="1600" b="0" i="0" u="none" strike="noStrike" cap="none" normalizeH="0" baseline="0" dirty="0">
                <a:ln>
                  <a:noFill/>
                </a:ln>
                <a:solidFill>
                  <a:srgbClr val="A9B7C6"/>
                </a:solidFill>
                <a:effectLst/>
                <a:latin typeface="JetBrains Mono"/>
              </a:rPr>
              <a:t>(PDO::</a:t>
            </a:r>
            <a:r>
              <a:rPr kumimoji="0" lang="en-US" altLang="en-US" sz="1600" b="0" i="1" u="none" strike="noStrike" cap="none" normalizeH="0" baseline="0" dirty="0">
                <a:ln>
                  <a:noFill/>
                </a:ln>
                <a:solidFill>
                  <a:srgbClr val="9876AA"/>
                </a:solidFill>
                <a:effectLst/>
                <a:latin typeface="JetBrains Mono"/>
              </a:rPr>
              <a:t>MYSQL_ATTR_INIT_COMMAND </a:t>
            </a:r>
            <a:r>
              <a:rPr kumimoji="0" lang="en-US" altLang="en-US" sz="1600" b="0" i="0" u="none" strike="noStrike" cap="none" normalizeH="0" baseline="0" dirty="0">
                <a:ln>
                  <a:noFill/>
                </a:ln>
                <a:solidFill>
                  <a:srgbClr val="A9B7C6"/>
                </a:solidFill>
                <a:effectLst/>
                <a:latin typeface="JetBrains Mono"/>
              </a:rPr>
              <a:t>=&gt; </a:t>
            </a:r>
            <a:r>
              <a:rPr kumimoji="0" lang="en-US" altLang="en-US" sz="1600" b="0" i="0" u="none" strike="noStrike" cap="none" normalizeH="0" baseline="0" dirty="0">
                <a:ln>
                  <a:noFill/>
                </a:ln>
                <a:solidFill>
                  <a:srgbClr val="6A8759"/>
                </a:solidFill>
                <a:effectLst/>
                <a:latin typeface="JetBrains Mono"/>
              </a:rPr>
              <a:t>'SET NAMES </a:t>
            </a:r>
            <a:r>
              <a:rPr kumimoji="0" lang="en-US" altLang="en-US" sz="1600" b="0" i="0" u="none" strike="noStrike" cap="none" normalizeH="0" baseline="0" dirty="0">
                <a:ln>
                  <a:noFill/>
                </a:ln>
                <a:solidFill>
                  <a:srgbClr val="CC7832"/>
                </a:solidFill>
                <a:effectLst/>
                <a:latin typeface="JetBrains Mono"/>
              </a:rPr>
              <a:t>\'</a:t>
            </a:r>
            <a:r>
              <a:rPr kumimoji="0" lang="en-US" altLang="en-US" sz="1600" b="0" i="0" u="none" strike="noStrike" cap="none" normalizeH="0" baseline="0" dirty="0">
                <a:ln>
                  <a:noFill/>
                </a:ln>
                <a:solidFill>
                  <a:srgbClr val="6A8759"/>
                </a:solidFill>
                <a:effectLst/>
                <a:latin typeface="JetBrains Mono"/>
              </a:rPr>
              <a:t>UTF8</a:t>
            </a:r>
            <a:r>
              <a:rPr kumimoji="0" lang="en-US" altLang="en-US" sz="1600" b="0" i="0" u="none" strike="noStrike" cap="none" normalizeH="0" baseline="0" dirty="0">
                <a:ln>
                  <a:noFill/>
                </a:ln>
                <a:solidFill>
                  <a:srgbClr val="CC7832"/>
                </a:solidFill>
                <a:effectLst/>
                <a:latin typeface="JetBrains Mono"/>
              </a:rPr>
              <a:t>\'</a:t>
            </a:r>
            <a:r>
              <a:rPr kumimoji="0" lang="en-US" altLang="en-US" sz="1600" b="0" i="0" u="none" strike="noStrike" cap="none" normalizeH="0" baseline="0" dirty="0">
                <a:ln>
                  <a:noFill/>
                </a:ln>
                <a:solidFill>
                  <a:srgbClr val="6A8759"/>
                </a:solidFill>
                <a:effectLst/>
                <a:latin typeface="JetBrains Mono"/>
              </a:rPr>
              <a:t>'</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db</a:t>
            </a:r>
            <a:r>
              <a:rPr kumimoji="0" lang="en-US" altLang="en-US" sz="1600" b="0" i="0" u="none" strike="noStrike" cap="none" normalizeH="0" baseline="0" dirty="0">
                <a:ln>
                  <a:noFill/>
                </a:ln>
                <a:solidFill>
                  <a:srgbClr val="A9B7C6"/>
                </a:solidFill>
                <a:effectLst/>
                <a:latin typeface="JetBrains Mono"/>
              </a:rPr>
              <a:t>-&gt;</a:t>
            </a:r>
            <a:r>
              <a:rPr kumimoji="0" lang="en-US" altLang="en-US" sz="1600" b="0" i="0" u="none" strike="noStrike" cap="none" normalizeH="0" baseline="0" dirty="0" err="1">
                <a:ln>
                  <a:noFill/>
                </a:ln>
                <a:solidFill>
                  <a:srgbClr val="FFC66D"/>
                </a:solidFill>
                <a:effectLst/>
                <a:latin typeface="JetBrains Mono"/>
              </a:rPr>
              <a:t>setAttribute</a:t>
            </a:r>
            <a:r>
              <a:rPr kumimoji="0" lang="en-US" altLang="en-US" sz="1600" b="0" i="0" u="none" strike="noStrike" cap="none" normalizeH="0" baseline="0" dirty="0">
                <a:ln>
                  <a:noFill/>
                </a:ln>
                <a:solidFill>
                  <a:srgbClr val="A9B7C6"/>
                </a:solidFill>
                <a:effectLst/>
                <a:latin typeface="JetBrains Mono"/>
              </a:rPr>
              <a:t>(PDO::</a:t>
            </a:r>
            <a:r>
              <a:rPr kumimoji="0" lang="en-US" altLang="en-US" sz="1600" b="0" i="1" u="none" strike="noStrike" cap="none" normalizeH="0" baseline="0" dirty="0">
                <a:ln>
                  <a:noFill/>
                </a:ln>
                <a:solidFill>
                  <a:srgbClr val="9876AA"/>
                </a:solidFill>
                <a:effectLst/>
                <a:latin typeface="JetBrains Mono"/>
              </a:rPr>
              <a:t>ATTR_ERRMODE</a:t>
            </a: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A9B7C6"/>
                </a:solidFill>
                <a:effectLst/>
                <a:latin typeface="JetBrains Mono"/>
              </a:rPr>
              <a:t>PDO::</a:t>
            </a:r>
            <a:r>
              <a:rPr kumimoji="0" lang="en-US" altLang="en-US" sz="1600" b="0" i="1" u="none" strike="noStrike" cap="none" normalizeH="0" baseline="0" dirty="0">
                <a:ln>
                  <a:noFill/>
                </a:ln>
                <a:solidFill>
                  <a:srgbClr val="9876AA"/>
                </a:solidFill>
                <a:effectLst/>
                <a:latin typeface="JetBrains Mono"/>
              </a:rPr>
              <a:t>ERRMODE_EXCEPTION</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echo </a:t>
            </a:r>
            <a:r>
              <a:rPr kumimoji="0" lang="en-US" altLang="en-US" sz="1600" b="0" i="0" u="none" strike="noStrike" cap="none" normalizeH="0" baseline="0" dirty="0">
                <a:ln>
                  <a:noFill/>
                </a:ln>
                <a:solidFill>
                  <a:srgbClr val="6A8759"/>
                </a:solidFill>
                <a:effectLst/>
                <a:latin typeface="JetBrains Mono"/>
              </a:rPr>
              <a:t>"Database connection successful."</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808080"/>
                </a:solidFill>
                <a:effectLst/>
                <a:latin typeface="JetBrains Mono"/>
              </a:rPr>
              <a:t>// SQL Query to return all students from student table as an ASSOCIATIVE ARRAY</a:t>
            </a:r>
            <a:br>
              <a:rPr kumimoji="0" lang="en-US" altLang="en-US" sz="1600" b="0" i="0" u="none" strike="noStrike" cap="none" normalizeH="0" baseline="0" dirty="0">
                <a:ln>
                  <a:noFill/>
                </a:ln>
                <a:solidFill>
                  <a:srgbClr val="808080"/>
                </a:solidFill>
                <a:effectLst/>
                <a:latin typeface="JetBrains Mono"/>
              </a:rPr>
            </a:br>
            <a:r>
              <a:rPr kumimoji="0" lang="en-US" altLang="en-US" sz="1600" b="0" i="0" u="none" strike="noStrike" cap="none" normalizeH="0" baseline="0" dirty="0">
                <a:ln>
                  <a:noFill/>
                </a:ln>
                <a:solidFill>
                  <a:srgbClr val="808080"/>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sql</a:t>
            </a:r>
            <a:r>
              <a:rPr kumimoji="0" lang="en-US" altLang="en-US" sz="1600" b="0" i="0" u="none" strike="noStrike" cap="none" normalizeH="0" baseline="0" dirty="0">
                <a:ln>
                  <a:noFill/>
                </a:ln>
                <a:solidFill>
                  <a:srgbClr val="9876AA"/>
                </a:solidFill>
                <a:effectLst/>
                <a:latin typeface="JetBrains Mono"/>
              </a:rPr>
              <a:t> </a:t>
            </a:r>
            <a:r>
              <a:rPr kumimoji="0" lang="en-US" altLang="en-US" sz="1600" b="0" i="0" u="none" strike="noStrike" cap="none" normalizeH="0" baseline="0" dirty="0">
                <a:ln>
                  <a:noFill/>
                </a:ln>
                <a:solidFill>
                  <a:srgbClr val="A9B7C6"/>
                </a:solidFill>
                <a:effectLst/>
                <a:latin typeface="JetBrains Mono"/>
              </a:rPr>
              <a:t>= </a:t>
            </a:r>
            <a:r>
              <a:rPr kumimoji="0" lang="en-US" altLang="en-US" sz="1600" b="0" i="1" u="none" strike="noStrike" cap="none" normalizeH="0" baseline="0" dirty="0">
                <a:ln>
                  <a:noFill/>
                </a:ln>
                <a:solidFill>
                  <a:srgbClr val="629755"/>
                </a:solidFill>
                <a:effectLst/>
                <a:latin typeface="JetBrains Mono"/>
              </a:rPr>
              <a:t>/** </a:t>
            </a:r>
            <a:r>
              <a:rPr kumimoji="0" lang="en-US" altLang="en-US" sz="1600" b="1" i="1" u="none" strike="noStrike" cap="none" normalizeH="0" baseline="0" dirty="0">
                <a:ln>
                  <a:noFill/>
                </a:ln>
                <a:solidFill>
                  <a:srgbClr val="629755"/>
                </a:solidFill>
                <a:effectLst/>
                <a:latin typeface="JetBrains Mono"/>
              </a:rPr>
              <a:t>@lang </a:t>
            </a:r>
            <a:r>
              <a:rPr kumimoji="0" lang="en-US" altLang="en-US" sz="1600" b="0" i="1" u="none" strike="noStrike" cap="none" normalizeH="0" baseline="0" dirty="0">
                <a:ln>
                  <a:noFill/>
                </a:ln>
                <a:solidFill>
                  <a:srgbClr val="629755"/>
                </a:solidFill>
                <a:effectLst/>
                <a:latin typeface="JetBrains Mono"/>
              </a:rPr>
              <a:t>MYSQL */ </a:t>
            </a:r>
            <a:r>
              <a:rPr kumimoji="0" lang="en-US" altLang="en-US" sz="1600" b="0" i="0" u="none" strike="noStrike" cap="none" normalizeH="0" baseline="0" dirty="0">
                <a:ln>
                  <a:noFill/>
                </a:ln>
                <a:solidFill>
                  <a:srgbClr val="6A8759"/>
                </a:solidFill>
                <a:effectLst/>
                <a:latin typeface="JetBrains Mono"/>
              </a:rPr>
              <a:t>"SELECT * FROM </a:t>
            </a:r>
            <a:r>
              <a:rPr kumimoji="0" lang="en-US" altLang="en-US" sz="1600" b="0" i="0" u="none" strike="noStrike" cap="none" normalizeH="0" baseline="0" dirty="0" err="1">
                <a:ln>
                  <a:noFill/>
                </a:ln>
                <a:solidFill>
                  <a:srgbClr val="6A8759"/>
                </a:solidFill>
                <a:effectLst/>
                <a:latin typeface="JetBrains Mono"/>
              </a:rPr>
              <a:t>db_students.student</a:t>
            </a:r>
            <a:r>
              <a:rPr kumimoji="0" lang="en-US" altLang="en-US" sz="1600" b="0" i="0" u="none" strike="noStrike" cap="none" normalizeH="0" baseline="0" dirty="0">
                <a:ln>
                  <a:noFill/>
                </a:ln>
                <a:solidFill>
                  <a:srgbClr val="6A8759"/>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stmt</a:t>
            </a:r>
            <a:r>
              <a:rPr kumimoji="0" lang="en-US" altLang="en-US" sz="1600" b="0" i="0" u="none" strike="noStrike" cap="none" normalizeH="0" baseline="0" dirty="0">
                <a:ln>
                  <a:noFill/>
                </a:ln>
                <a:solidFill>
                  <a:srgbClr val="9876AA"/>
                </a:solidFill>
                <a:effectLst/>
                <a:latin typeface="JetBrains Mono"/>
              </a:rPr>
              <a:t> </a:t>
            </a: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db</a:t>
            </a:r>
            <a:r>
              <a:rPr kumimoji="0" lang="en-US" altLang="en-US" sz="1600" b="0" i="0" u="none" strike="noStrike" cap="none" normalizeH="0" baseline="0" dirty="0">
                <a:ln>
                  <a:noFill/>
                </a:ln>
                <a:solidFill>
                  <a:srgbClr val="A9B7C6"/>
                </a:solidFill>
                <a:effectLst/>
                <a:latin typeface="JetBrains Mono"/>
              </a:rPr>
              <a:t>-&gt;</a:t>
            </a:r>
            <a:r>
              <a:rPr kumimoji="0" lang="en-US" altLang="en-US" sz="1600" b="0" i="0" u="none" strike="noStrike" cap="none" normalizeH="0" baseline="0" dirty="0">
                <a:ln>
                  <a:noFill/>
                </a:ln>
                <a:solidFill>
                  <a:srgbClr val="FFC66D"/>
                </a:solidFill>
                <a:effectLst/>
                <a:latin typeface="JetBrains Mono"/>
              </a:rPr>
              <a:t>prepare</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sql</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stmt</a:t>
            </a:r>
            <a:r>
              <a:rPr kumimoji="0" lang="en-US" altLang="en-US" sz="1600" b="0" i="0" u="none" strike="noStrike" cap="none" normalizeH="0" baseline="0" dirty="0">
                <a:ln>
                  <a:noFill/>
                </a:ln>
                <a:solidFill>
                  <a:srgbClr val="A9B7C6"/>
                </a:solidFill>
                <a:effectLst/>
                <a:latin typeface="JetBrains Mono"/>
              </a:rPr>
              <a:t>-&gt;</a:t>
            </a:r>
            <a:r>
              <a:rPr kumimoji="0" lang="en-US" altLang="en-US" sz="1600" b="0" i="0" u="none" strike="noStrike" cap="none" normalizeH="0" baseline="0" dirty="0">
                <a:ln>
                  <a:noFill/>
                </a:ln>
                <a:solidFill>
                  <a:srgbClr val="FFC66D"/>
                </a:solidFill>
                <a:effectLst/>
                <a:latin typeface="JetBrains Mono"/>
              </a:rPr>
              <a:t>execute</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$students </a:t>
            </a: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a:t>
            </a:r>
            <a:r>
              <a:rPr kumimoji="0" lang="en-US" altLang="en-US" sz="1600" b="0" i="0" u="none" strike="noStrike" cap="none" normalizeH="0" baseline="0" dirty="0" err="1">
                <a:ln>
                  <a:noFill/>
                </a:ln>
                <a:solidFill>
                  <a:srgbClr val="9876AA"/>
                </a:solidFill>
                <a:effectLst/>
                <a:latin typeface="JetBrains Mono"/>
              </a:rPr>
              <a:t>stmt</a:t>
            </a:r>
            <a:r>
              <a:rPr kumimoji="0" lang="en-US" altLang="en-US" sz="1600" b="0" i="0" u="none" strike="noStrike" cap="none" normalizeH="0" baseline="0" dirty="0">
                <a:ln>
                  <a:noFill/>
                </a:ln>
                <a:solidFill>
                  <a:srgbClr val="A9B7C6"/>
                </a:solidFill>
                <a:effectLst/>
                <a:latin typeface="JetBrains Mono"/>
              </a:rPr>
              <a:t>-&gt;</a:t>
            </a:r>
            <a:r>
              <a:rPr kumimoji="0" lang="en-US" altLang="en-US" sz="1600" b="0" i="0" u="none" strike="noStrike" cap="none" normalizeH="0" baseline="0" dirty="0" err="1">
                <a:ln>
                  <a:noFill/>
                </a:ln>
                <a:solidFill>
                  <a:srgbClr val="FFC66D"/>
                </a:solidFill>
                <a:effectLst/>
                <a:latin typeface="JetBrains Mono"/>
              </a:rPr>
              <a:t>fetchAll</a:t>
            </a:r>
            <a:r>
              <a:rPr kumimoji="0" lang="en-US" altLang="en-US" sz="1600" b="0" i="0" u="none" strike="noStrike" cap="none" normalizeH="0" baseline="0" dirty="0">
                <a:ln>
                  <a:noFill/>
                </a:ln>
                <a:solidFill>
                  <a:srgbClr val="A9B7C6"/>
                </a:solidFill>
                <a:effectLst/>
                <a:latin typeface="JetBrains Mono"/>
              </a:rPr>
              <a:t>(PDO::</a:t>
            </a:r>
            <a:r>
              <a:rPr kumimoji="0" lang="en-US" altLang="en-US" sz="1600" b="0" i="1" u="none" strike="noStrike" cap="none" normalizeH="0" baseline="0" dirty="0">
                <a:ln>
                  <a:noFill/>
                </a:ln>
                <a:solidFill>
                  <a:srgbClr val="9876AA"/>
                </a:solidFill>
                <a:effectLst/>
                <a:latin typeface="JetBrains Mono"/>
              </a:rPr>
              <a:t>FETCH_ASSOC</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echo </a:t>
            </a:r>
            <a:r>
              <a:rPr kumimoji="0" lang="en-US" altLang="en-US" sz="1600" b="0" i="0" u="none" strike="noStrike" cap="none" normalizeH="0" baseline="0" dirty="0">
                <a:ln>
                  <a:noFill/>
                </a:ln>
                <a:solidFill>
                  <a:srgbClr val="6A8759"/>
                </a:solidFill>
                <a:effectLst/>
                <a:latin typeface="JetBrains Mono"/>
              </a:rPr>
              <a:t>'&lt;pre&gt;'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r>
              <a:rPr kumimoji="0" lang="en-US" altLang="en-US" sz="1600" b="0" i="0" u="none" strike="noStrike" cap="none" normalizeH="0" baseline="0" dirty="0" err="1">
                <a:ln>
                  <a:noFill/>
                </a:ln>
                <a:solidFill>
                  <a:srgbClr val="A9B7C6"/>
                </a:solidFill>
                <a:effectLst/>
                <a:latin typeface="JetBrains Mono"/>
              </a:rPr>
              <a:t>print_r</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9876AA"/>
                </a:solidFill>
                <a:effectLst/>
                <a:latin typeface="JetBrains Mono"/>
              </a:rPr>
              <a:t>$students</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echo </a:t>
            </a:r>
            <a:r>
              <a:rPr kumimoji="0" lang="en-US" altLang="en-US" sz="1600" b="0" i="0" u="none" strike="noStrike" cap="none" normalizeH="0" baseline="0" dirty="0">
                <a:ln>
                  <a:noFill/>
                </a:ln>
                <a:solidFill>
                  <a:srgbClr val="6A8759"/>
                </a:solidFill>
                <a:effectLst/>
                <a:latin typeface="JetBrains Mono"/>
              </a:rPr>
              <a:t>'&lt;/pre&gt;'</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CC7832"/>
                </a:solidFill>
                <a:effectLst/>
                <a:latin typeface="JetBrains Mono"/>
              </a:rPr>
              <a:t>    </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CC7832"/>
                </a:solidFill>
                <a:effectLst/>
                <a:latin typeface="JetBrains Mono"/>
              </a:rPr>
              <a:t>catch </a:t>
            </a:r>
            <a:r>
              <a:rPr kumimoji="0" lang="en-US" altLang="en-US" sz="1600" b="0" i="0" u="none" strike="noStrike" cap="none" normalizeH="0" baseline="0" dirty="0">
                <a:ln>
                  <a:noFill/>
                </a:ln>
                <a:solidFill>
                  <a:srgbClr val="A9B7C6"/>
                </a:solidFill>
                <a:effectLst/>
                <a:latin typeface="JetBrains Mono"/>
              </a:rPr>
              <a:t>(</a:t>
            </a:r>
            <a:r>
              <a:rPr kumimoji="0" lang="en-US" altLang="en-US" sz="1600" b="0" i="0" u="none" strike="noStrike" cap="none" normalizeH="0" baseline="0" dirty="0" err="1">
                <a:ln>
                  <a:noFill/>
                </a:ln>
                <a:solidFill>
                  <a:srgbClr val="A9B7C6"/>
                </a:solidFill>
                <a:effectLst/>
                <a:latin typeface="JetBrains Mono"/>
              </a:rPr>
              <a:t>PDOException</a:t>
            </a: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9876AA"/>
                </a:solidFill>
                <a:effectLst/>
                <a:latin typeface="JetBrains Mono"/>
              </a:rPr>
              <a:t>$ex</a:t>
            </a:r>
            <a:r>
              <a:rPr kumimoji="0" lang="en-US" altLang="en-US" sz="1600" b="0" i="0" u="none" strike="noStrike" cap="none" normalizeH="0" baseline="0" dirty="0">
                <a:ln>
                  <a:noFill/>
                </a:ln>
                <a:solidFill>
                  <a:srgbClr val="A9B7C6"/>
                </a:solidFill>
                <a:effectLst/>
                <a:latin typeface="JetBrains Mono"/>
              </a:rPr>
              <a:t>) {</a:t>
            </a:r>
            <a:br>
              <a:rPr kumimoji="0" lang="en-US" altLang="en-US" sz="1600" b="0" i="0" u="none" strike="noStrike" cap="none" normalizeH="0" baseline="0" dirty="0">
                <a:ln>
                  <a:noFill/>
                </a:ln>
                <a:solidFill>
                  <a:srgbClr val="A9B7C6"/>
                </a:solidFill>
                <a:effectLst/>
                <a:latin typeface="JetBrains Mono"/>
              </a:rPr>
            </a:br>
            <a:r>
              <a:rPr kumimoji="0" lang="en-US" altLang="en-US" sz="1600" b="0" i="0" u="none" strike="noStrike" cap="none" normalizeH="0" baseline="0" dirty="0">
                <a:ln>
                  <a:noFill/>
                </a:ln>
                <a:solidFill>
                  <a:srgbClr val="A9B7C6"/>
                </a:solidFill>
                <a:effectLst/>
                <a:latin typeface="JetBrains Mono"/>
              </a:rPr>
              <a:t>    </a:t>
            </a:r>
            <a:r>
              <a:rPr kumimoji="0" lang="en-US" altLang="en-US" sz="1600" b="0" i="0" u="none" strike="noStrike" cap="none" normalizeH="0" baseline="0" dirty="0">
                <a:ln>
                  <a:noFill/>
                </a:ln>
                <a:solidFill>
                  <a:srgbClr val="CC7832"/>
                </a:solidFill>
                <a:effectLst/>
                <a:latin typeface="JetBrains Mono"/>
              </a:rPr>
              <a:t>echo </a:t>
            </a:r>
            <a:r>
              <a:rPr kumimoji="0" lang="en-US" altLang="en-US" sz="1600" b="0" i="0" u="none" strike="noStrike" cap="none" normalizeH="0" baseline="0" dirty="0">
                <a:ln>
                  <a:noFill/>
                </a:ln>
                <a:solidFill>
                  <a:srgbClr val="6A8759"/>
                </a:solidFill>
                <a:effectLst/>
                <a:latin typeface="JetBrains Mono"/>
              </a:rPr>
              <a:t>"Failed to make database connection."</a:t>
            </a:r>
            <a:r>
              <a:rPr kumimoji="0" lang="en-US" altLang="en-US" sz="1600" b="0" i="0" u="none" strike="noStrike" cap="none" normalizeH="0" baseline="0" dirty="0">
                <a:ln>
                  <a:noFill/>
                </a:ln>
                <a:solidFill>
                  <a:srgbClr val="CC7832"/>
                </a:solidFill>
                <a:effectLst/>
                <a:latin typeface="JetBrains Mono"/>
              </a:rPr>
              <a:t>;</a:t>
            </a:r>
            <a:br>
              <a:rPr kumimoji="0" lang="en-US" altLang="en-US" sz="1600" b="0" i="0" u="none" strike="noStrike" cap="none" normalizeH="0" baseline="0" dirty="0">
                <a:ln>
                  <a:noFill/>
                </a:ln>
                <a:solidFill>
                  <a:srgbClr val="CC7832"/>
                </a:solidFill>
                <a:effectLst/>
                <a:latin typeface="JetBrains Mono"/>
              </a:rPr>
            </a:br>
            <a:r>
              <a:rPr kumimoji="0" lang="en-US" altLang="en-US" sz="1600" b="0" i="0" u="none" strike="noStrike" cap="none" normalizeH="0" baseline="0" dirty="0">
                <a:ln>
                  <a:noFill/>
                </a:ln>
                <a:solidFill>
                  <a:srgbClr val="A9B7C6"/>
                </a:solidFill>
                <a:effectLst/>
                <a:latin typeface="JetBrains Mono"/>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35453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9FF793-8F5F-8DAC-35F3-BA424B5DF890}"/>
              </a:ext>
            </a:extLst>
          </p:cNvPr>
          <p:cNvSpPr txBox="1"/>
          <p:nvPr/>
        </p:nvSpPr>
        <p:spPr>
          <a:xfrm>
            <a:off x="1515306" y="1608341"/>
            <a:ext cx="7938564" cy="3416320"/>
          </a:xfrm>
          <a:prstGeom prst="rect">
            <a:avLst/>
          </a:prstGeom>
          <a:noFill/>
        </p:spPr>
        <p:txBody>
          <a:bodyPr wrap="square">
            <a:spAutoFit/>
          </a:bodyPr>
          <a:lstStyle/>
          <a:p>
            <a:r>
              <a:rPr lang="en-US" sz="2400" dirty="0">
                <a:solidFill>
                  <a:schemeClr val="tx2">
                    <a:lumMod val="40000"/>
                    <a:lumOff val="60000"/>
                  </a:schemeClr>
                </a:solidFill>
              </a:rPr>
              <a:t>Historically</a:t>
            </a:r>
            <a:r>
              <a:rPr lang="en-US" sz="2400" dirty="0">
                <a:solidFill>
                  <a:schemeClr val="tx1">
                    <a:lumMod val="60000"/>
                    <a:lumOff val="40000"/>
                  </a:schemeClr>
                </a:solidFill>
              </a:rPr>
              <a:t>, data was </a:t>
            </a:r>
            <a:r>
              <a:rPr lang="en-US" sz="2400" dirty="0">
                <a:solidFill>
                  <a:schemeClr val="tx2">
                    <a:lumMod val="40000"/>
                    <a:lumOff val="60000"/>
                  </a:schemeClr>
                </a:solidFill>
              </a:rPr>
              <a:t>mostly analog</a:t>
            </a:r>
            <a:r>
              <a:rPr lang="en-US" sz="2400" dirty="0">
                <a:solidFill>
                  <a:schemeClr val="tx1">
                    <a:lumMod val="60000"/>
                    <a:lumOff val="40000"/>
                  </a:schemeClr>
                </a:solidFill>
              </a:rPr>
              <a:t>, encoded as continuous variations on various physical media. </a:t>
            </a:r>
          </a:p>
          <a:p>
            <a:endParaRPr lang="en-US" sz="2400" dirty="0">
              <a:solidFill>
                <a:schemeClr val="tx1">
                  <a:lumMod val="60000"/>
                  <a:lumOff val="40000"/>
                </a:schemeClr>
              </a:solidFill>
            </a:endParaRPr>
          </a:p>
          <a:p>
            <a:r>
              <a:rPr lang="en-US" sz="2400" dirty="0">
                <a:solidFill>
                  <a:schemeClr val="tx1">
                    <a:lumMod val="60000"/>
                    <a:lumOff val="40000"/>
                  </a:schemeClr>
                </a:solidFill>
              </a:rPr>
              <a:t>	Ex: Audio was recorded as vibrations impressed on 	vinyl disks. Images were recorded as chemicals on 	celluloid tapes. </a:t>
            </a:r>
          </a:p>
          <a:p>
            <a:endParaRPr lang="en-US" sz="2400" dirty="0">
              <a:solidFill>
                <a:schemeClr val="tx1">
                  <a:lumMod val="60000"/>
                  <a:lumOff val="40000"/>
                </a:schemeClr>
              </a:solidFill>
            </a:endParaRPr>
          </a:p>
          <a:p>
            <a:r>
              <a:rPr lang="en-US" sz="2400" dirty="0">
                <a:solidFill>
                  <a:schemeClr val="tx1">
                    <a:lumMod val="60000"/>
                    <a:lumOff val="40000"/>
                  </a:schemeClr>
                </a:solidFill>
              </a:rPr>
              <a:t>Today, </a:t>
            </a:r>
            <a:r>
              <a:rPr lang="en-US" sz="2400" dirty="0">
                <a:solidFill>
                  <a:schemeClr val="tx2">
                    <a:lumMod val="40000"/>
                    <a:lumOff val="60000"/>
                  </a:schemeClr>
                </a:solidFill>
              </a:rPr>
              <a:t>data is mostly digital</a:t>
            </a:r>
            <a:r>
              <a:rPr lang="en-US" sz="2400" dirty="0">
                <a:solidFill>
                  <a:schemeClr val="tx1">
                    <a:lumMod val="60000"/>
                    <a:lumOff val="40000"/>
                  </a:schemeClr>
                </a:solidFill>
              </a:rPr>
              <a:t>, encoded as zeros and ones on electronic and magnetic media.</a:t>
            </a:r>
          </a:p>
        </p:txBody>
      </p:sp>
      <p:pic>
        <p:nvPicPr>
          <p:cNvPr id="5" name="Picture 4" descr="A close-up of a car tire&#10;&#10;Description automatically generated with low confidence">
            <a:extLst>
              <a:ext uri="{FF2B5EF4-FFF2-40B4-BE49-F238E27FC236}">
                <a16:creationId xmlns:a16="http://schemas.microsoft.com/office/drawing/2014/main" id="{CB3FB2F0-04FF-3C22-CAE0-AE8F9EF654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3870" y="1394304"/>
            <a:ext cx="1726232" cy="14958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Graphical user interface, application, PowerPoint&#10;&#10;Description automatically generated">
            <a:extLst>
              <a:ext uri="{FF2B5EF4-FFF2-40B4-BE49-F238E27FC236}">
                <a16:creationId xmlns:a16="http://schemas.microsoft.com/office/drawing/2014/main" id="{98CF06FC-024E-676A-358B-F89ECAE7EF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0299" y="3637905"/>
            <a:ext cx="2673374" cy="1782249"/>
          </a:xfrm>
          <a:prstGeom prst="rect">
            <a:avLst/>
          </a:prstGeom>
        </p:spPr>
      </p:pic>
      <p:sp>
        <p:nvSpPr>
          <p:cNvPr id="2" name="TextBox 1">
            <a:extLst>
              <a:ext uri="{FF2B5EF4-FFF2-40B4-BE49-F238E27FC236}">
                <a16:creationId xmlns:a16="http://schemas.microsoft.com/office/drawing/2014/main" id="{95CD8E5C-D45B-3016-A1E7-F5193F9D5434}"/>
              </a:ext>
            </a:extLst>
          </p:cNvPr>
          <p:cNvSpPr txBox="1"/>
          <p:nvPr/>
        </p:nvSpPr>
        <p:spPr>
          <a:xfrm rot="16200000">
            <a:off x="245988" y="1922675"/>
            <a:ext cx="1527479" cy="470736"/>
          </a:xfrm>
          <a:prstGeom prst="rect">
            <a:avLst/>
          </a:prstGeom>
          <a:noFill/>
        </p:spPr>
        <p:txBody>
          <a:bodyPr wrap="square" rtlCol="0">
            <a:spAutoFit/>
          </a:bodyPr>
          <a:lstStyle/>
          <a:p>
            <a:pPr algn="ctr"/>
            <a:r>
              <a:rPr lang="en-US" sz="2400" dirty="0">
                <a:solidFill>
                  <a:srgbClr val="00B0F0"/>
                </a:solidFill>
              </a:rPr>
              <a:t>ANALOG</a:t>
            </a:r>
          </a:p>
        </p:txBody>
      </p:sp>
      <p:sp>
        <p:nvSpPr>
          <p:cNvPr id="4" name="TextBox 3">
            <a:extLst>
              <a:ext uri="{FF2B5EF4-FFF2-40B4-BE49-F238E27FC236}">
                <a16:creationId xmlns:a16="http://schemas.microsoft.com/office/drawing/2014/main" id="{9C5BF481-4C68-DB7A-7E3E-477E3630CE57}"/>
              </a:ext>
            </a:extLst>
          </p:cNvPr>
          <p:cNvSpPr txBox="1"/>
          <p:nvPr/>
        </p:nvSpPr>
        <p:spPr>
          <a:xfrm rot="16200000">
            <a:off x="282272" y="4410683"/>
            <a:ext cx="1491192" cy="461665"/>
          </a:xfrm>
          <a:prstGeom prst="rect">
            <a:avLst/>
          </a:prstGeom>
          <a:noFill/>
        </p:spPr>
        <p:txBody>
          <a:bodyPr wrap="square" rtlCol="0">
            <a:spAutoFit/>
          </a:bodyPr>
          <a:lstStyle/>
          <a:p>
            <a:pPr algn="ctr"/>
            <a:r>
              <a:rPr lang="en-US" sz="2400" dirty="0">
                <a:solidFill>
                  <a:srgbClr val="00B0F0"/>
                </a:solidFill>
              </a:rPr>
              <a:t>DIGITAL</a:t>
            </a:r>
          </a:p>
        </p:txBody>
      </p:sp>
    </p:spTree>
    <p:extLst>
      <p:ext uri="{BB962C8B-B14F-4D97-AF65-F5344CB8AC3E}">
        <p14:creationId xmlns:p14="http://schemas.microsoft.com/office/powerpoint/2010/main" val="2513735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9FF793-8F5F-8DAC-35F3-BA424B5DF890}"/>
              </a:ext>
            </a:extLst>
          </p:cNvPr>
          <p:cNvSpPr txBox="1"/>
          <p:nvPr/>
        </p:nvSpPr>
        <p:spPr>
          <a:xfrm>
            <a:off x="802670" y="421310"/>
            <a:ext cx="7383631" cy="461665"/>
          </a:xfrm>
          <a:prstGeom prst="rect">
            <a:avLst/>
          </a:prstGeom>
          <a:noFill/>
        </p:spPr>
        <p:txBody>
          <a:bodyPr wrap="square">
            <a:spAutoFit/>
          </a:bodyPr>
          <a:lstStyle/>
          <a:p>
            <a:r>
              <a:rPr lang="en-US" sz="2400" dirty="0">
                <a:solidFill>
                  <a:schemeClr val="tx2">
                    <a:lumMod val="40000"/>
                    <a:lumOff val="60000"/>
                  </a:schemeClr>
                </a:solidFill>
              </a:rPr>
              <a:t>Illustration 1: Examples of public data sets.</a:t>
            </a:r>
          </a:p>
        </p:txBody>
      </p:sp>
      <p:pic>
        <p:nvPicPr>
          <p:cNvPr id="8" name="Picture 7">
            <a:extLst>
              <a:ext uri="{FF2B5EF4-FFF2-40B4-BE49-F238E27FC236}">
                <a16:creationId xmlns:a16="http://schemas.microsoft.com/office/drawing/2014/main" id="{8FA989CF-4AC8-BF4D-8FD3-8397B9FE99D9}"/>
              </a:ext>
            </a:extLst>
          </p:cNvPr>
          <p:cNvPicPr>
            <a:picLocks noChangeAspect="1"/>
          </p:cNvPicPr>
          <p:nvPr/>
        </p:nvPicPr>
        <p:blipFill>
          <a:blip r:embed="rId3"/>
          <a:stretch>
            <a:fillRect/>
          </a:stretch>
        </p:blipFill>
        <p:spPr>
          <a:xfrm>
            <a:off x="2148360" y="1282936"/>
            <a:ext cx="7075851" cy="5153754"/>
          </a:xfrm>
          <a:prstGeom prst="rect">
            <a:avLst/>
          </a:prstGeom>
        </p:spPr>
      </p:pic>
      <p:sp>
        <p:nvSpPr>
          <p:cNvPr id="2" name="TextBox 1">
            <a:extLst>
              <a:ext uri="{FF2B5EF4-FFF2-40B4-BE49-F238E27FC236}">
                <a16:creationId xmlns:a16="http://schemas.microsoft.com/office/drawing/2014/main" id="{955905EB-9866-8115-4B2C-0D63E43966DA}"/>
              </a:ext>
            </a:extLst>
          </p:cNvPr>
          <p:cNvSpPr txBox="1"/>
          <p:nvPr/>
        </p:nvSpPr>
        <p:spPr>
          <a:xfrm>
            <a:off x="9066415" y="5242560"/>
            <a:ext cx="1884218" cy="369332"/>
          </a:xfrm>
          <a:prstGeom prst="rect">
            <a:avLst/>
          </a:prstGeom>
          <a:noFill/>
        </p:spPr>
        <p:txBody>
          <a:bodyPr wrap="square" rtlCol="0">
            <a:spAutoFit/>
          </a:bodyPr>
          <a:lstStyle/>
          <a:p>
            <a:r>
              <a:rPr lang="en-US" dirty="0">
                <a:hlinkClick r:id="rId4"/>
              </a:rPr>
              <a:t>API Example</a:t>
            </a:r>
            <a:endParaRPr lang="en-US" dirty="0"/>
          </a:p>
        </p:txBody>
      </p:sp>
    </p:spTree>
    <p:extLst>
      <p:ext uri="{BB962C8B-B14F-4D97-AF65-F5344CB8AC3E}">
        <p14:creationId xmlns:p14="http://schemas.microsoft.com/office/powerpoint/2010/main" val="268285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xploring a Twitter Network With Memgraph in a Jupyter Notebook">
            <a:extLst>
              <a:ext uri="{FF2B5EF4-FFF2-40B4-BE49-F238E27FC236}">
                <a16:creationId xmlns:a16="http://schemas.microsoft.com/office/drawing/2014/main" id="{4204AFBF-0274-5955-717E-E3B120576437}"/>
              </a:ext>
            </a:extLst>
          </p:cNvPr>
          <p:cNvPicPr>
            <a:picLocks noChangeAspect="1"/>
          </p:cNvPicPr>
          <p:nvPr/>
        </p:nvPicPr>
        <p:blipFill>
          <a:blip r:embed="rId2"/>
          <a:stretch>
            <a:fillRect/>
          </a:stretch>
        </p:blipFill>
        <p:spPr>
          <a:xfrm>
            <a:off x="3173186" y="2171700"/>
            <a:ext cx="5179718" cy="2792118"/>
          </a:xfrm>
          <a:prstGeom prst="rect">
            <a:avLst/>
          </a:prstGeom>
        </p:spPr>
      </p:pic>
    </p:spTree>
    <p:extLst>
      <p:ext uri="{BB962C8B-B14F-4D97-AF65-F5344CB8AC3E}">
        <p14:creationId xmlns:p14="http://schemas.microsoft.com/office/powerpoint/2010/main" val="618981880"/>
      </p:ext>
    </p:extLst>
  </p:cSld>
  <p:clrMapOvr>
    <a:masterClrMapping/>
  </p:clrMapOvr>
</p:sld>
</file>

<file path=ppt/theme/theme1.xml><?xml version="1.0" encoding="utf-8"?>
<a:theme xmlns:a="http://schemas.openxmlformats.org/drawingml/2006/main" name="JamesMadisonUniversityColors">
  <a:themeElements>
    <a:clrScheme name="JMU ISAT 306">
      <a:dk1>
        <a:srgbClr val="333333"/>
      </a:dk1>
      <a:lt1>
        <a:sysClr val="window" lastClr="FFFFFF"/>
      </a:lt1>
      <a:dk2>
        <a:srgbClr val="450084"/>
      </a:dk2>
      <a:lt2>
        <a:srgbClr val="DACCE6"/>
      </a:lt2>
      <a:accent1>
        <a:srgbClr val="CBB677"/>
      </a:accent1>
      <a:accent2>
        <a:srgbClr val="AD9C65"/>
      </a:accent2>
      <a:accent3>
        <a:srgbClr val="ADCC23"/>
      </a:accent3>
      <a:accent4>
        <a:srgbClr val="DEEBA7"/>
      </a:accent4>
      <a:accent5>
        <a:srgbClr val="3C738B"/>
      </a:accent5>
      <a:accent6>
        <a:srgbClr val="D2EBF5"/>
      </a:accent6>
      <a:hlink>
        <a:srgbClr val="8F8F8F"/>
      </a:hlink>
      <a:folHlink>
        <a:srgbClr val="A5A5A5"/>
      </a:folHlink>
    </a:clrScheme>
    <a:fontScheme name="JMU ISAT 306">
      <a:majorFont>
        <a:latin typeface="Arial"/>
        <a:ea typeface=""/>
        <a:cs typeface=""/>
      </a:majorFont>
      <a:minorFont>
        <a:latin typeface="Ara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amesMadisonUniversityColors" id="{0AC7EDE5-4756-4BD2-A334-AF1E551DE267}" vid="{C5D14BFA-24BD-4BFD-A569-72FD7E750B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JamesMadisonUniversityColors</Template>
  <TotalTime>4071</TotalTime>
  <Words>4502</Words>
  <Application>Microsoft Office PowerPoint</Application>
  <PresentationFormat>Widescreen</PresentationFormat>
  <Paragraphs>458</Paragraphs>
  <Slides>64</Slides>
  <Notes>15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64</vt:i4>
      </vt:variant>
    </vt:vector>
  </HeadingPairs>
  <TitlesOfParts>
    <vt:vector size="76" baseType="lpstr">
      <vt:lpstr>Araial</vt:lpstr>
      <vt:lpstr>Arial</vt:lpstr>
      <vt:lpstr>Arial,Sans-Serif</vt:lpstr>
      <vt:lpstr>Calibri</vt:lpstr>
      <vt:lpstr>Courier New</vt:lpstr>
      <vt:lpstr>Courier New,monospace</vt:lpstr>
      <vt:lpstr>JetBrains Mono</vt:lpstr>
      <vt:lpstr>Open Sans</vt:lpstr>
      <vt:lpstr>Segoe UI</vt:lpstr>
      <vt:lpstr>Söhne</vt:lpstr>
      <vt:lpstr>Wingdings</vt:lpstr>
      <vt:lpstr>JamesMadisonUniversityColors</vt:lpstr>
      <vt:lpstr>        Welcome to  IT 240</vt:lpstr>
      <vt:lpstr>PowerPoint Presentation</vt:lpstr>
      <vt:lpstr>Get ready for the lecture</vt:lpstr>
      <vt:lpstr>PowerPoint Presentation</vt:lpstr>
      <vt:lpstr>What is Data?</vt:lpstr>
      <vt:lpstr>PowerPoint Presentation</vt:lpstr>
      <vt:lpstr>PowerPoint Presentation</vt:lpstr>
      <vt:lpstr>PowerPoint Presentation</vt:lpstr>
      <vt:lpstr>PowerPoint Presentation</vt:lpstr>
      <vt:lpstr>Database</vt:lpstr>
      <vt:lpstr>Database</vt:lpstr>
      <vt:lpstr>Database</vt:lpstr>
      <vt:lpstr>Database</vt:lpstr>
      <vt:lpstr>Database management system (DBMS)</vt:lpstr>
      <vt:lpstr>Think:  Why do we use a DBMS, even though it is technically possible to  access the database without it?   </vt:lpstr>
      <vt:lpstr>PowerPoint Presentation</vt:lpstr>
      <vt:lpstr>PowerPoint Presentation</vt:lpstr>
      <vt:lpstr>Is SQL the same as MySQL?</vt:lpstr>
      <vt:lpstr>PowerPoint Presentation</vt:lpstr>
      <vt:lpstr>PowerPoint Presentation</vt:lpstr>
      <vt:lpstr>Online project architecture:  </vt:lpstr>
      <vt:lpstr>Database roles People interact with databases in a variety of roles: </vt:lpstr>
      <vt:lpstr>Database roles: People interact with databases in a variety of roles: </vt:lpstr>
      <vt:lpstr>Database roles: People interact with databases in a variety of roles: </vt:lpstr>
      <vt:lpstr>Database roles:</vt:lpstr>
      <vt:lpstr>PowerPoint Presentation</vt:lpstr>
      <vt:lpstr>PowerPoint Presentation</vt:lpstr>
      <vt:lpstr>PowerPoint Presentation</vt:lpstr>
      <vt:lpstr>File system and database system</vt:lpstr>
      <vt:lpstr>PowerPoint Presentation</vt:lpstr>
      <vt:lpstr>PowerPoint Presentation</vt:lpstr>
      <vt:lpstr>PowerPoint Presentation</vt:lpstr>
      <vt:lpstr>PowerPoint Presentation</vt:lpstr>
      <vt:lpstr>PowerPoint Presentation</vt:lpstr>
      <vt:lpstr>PowerPoint Presentation</vt:lpstr>
      <vt:lpstr>Architecture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Bryan Cage</dc:creator>
  <cp:lastModifiedBy>Nareman</cp:lastModifiedBy>
  <cp:revision>1021</cp:revision>
  <dcterms:created xsi:type="dcterms:W3CDTF">2022-12-25T16:19:40Z</dcterms:created>
  <dcterms:modified xsi:type="dcterms:W3CDTF">2024-01-22T18:33:49Z</dcterms:modified>
</cp:coreProperties>
</file>