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5"/>
  </p:notesMasterIdLst>
  <p:sldIdLst>
    <p:sldId id="256" r:id="rId2"/>
    <p:sldId id="258" r:id="rId3"/>
    <p:sldId id="257" r:id="rId4"/>
    <p:sldId id="348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342" r:id="rId13"/>
    <p:sldId id="265" r:id="rId14"/>
    <p:sldId id="349" r:id="rId15"/>
    <p:sldId id="350" r:id="rId16"/>
    <p:sldId id="351" r:id="rId17"/>
    <p:sldId id="269" r:id="rId18"/>
    <p:sldId id="343" r:id="rId19"/>
    <p:sldId id="352" r:id="rId20"/>
    <p:sldId id="353" r:id="rId21"/>
    <p:sldId id="270" r:id="rId22"/>
    <p:sldId id="354" r:id="rId23"/>
    <p:sldId id="355" r:id="rId24"/>
    <p:sldId id="362" r:id="rId25"/>
    <p:sldId id="356" r:id="rId26"/>
    <p:sldId id="357" r:id="rId27"/>
    <p:sldId id="358" r:id="rId28"/>
    <p:sldId id="363" r:id="rId29"/>
    <p:sldId id="364" r:id="rId30"/>
    <p:sldId id="365" r:id="rId31"/>
    <p:sldId id="360" r:id="rId32"/>
    <p:sldId id="361" r:id="rId33"/>
    <p:sldId id="36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7575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980" autoAdjust="0"/>
  </p:normalViewPr>
  <p:slideViewPr>
    <p:cSldViewPr snapToGrid="0">
      <p:cViewPr varScale="1">
        <p:scale>
          <a:sx n="114" d="100"/>
          <a:sy n="114" d="100"/>
        </p:scale>
        <p:origin x="48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19DBC-EAFF-49A4-B51B-AA2E3C634AA7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3EACF-B65D-4497-B031-4E99AF2BD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Relational Model is but one type of data model (files, JSON, XML, Graph)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95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51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73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39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97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Store in Files, XML, JSON,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2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83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47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24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97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8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Courier New" panose="02070309020205020404" pitchFamily="49" charset="0"/>
              <a:buNone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Structural Rules: are rules that govern data in </a:t>
            </a:r>
            <a:r>
              <a:rPr lang="en-US" sz="1200" dirty="0">
                <a:solidFill>
                  <a:srgbClr val="C00000"/>
                </a:solidFill>
              </a:rPr>
              <a:t>EVERY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relational database			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primary key — all tables should have a column with no repeated values, called the primary key and used to identify individual rows.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names — different columns of the same table must have different names.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duplicate rows — no two rows of the same table may have identical values in all columns</a:t>
            </a:r>
          </a:p>
          <a:p>
            <a:pPr marL="0" lvl="0" indent="0">
              <a:buFont typeface="Courier New" panose="02070309020205020404" pitchFamily="49" charset="0"/>
              <a:buNone/>
            </a:pP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0" lvl="0" indent="0">
              <a:buFont typeface="Courier New" panose="02070309020205020404" pitchFamily="49" charset="0"/>
              <a:buNone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Business Rules: are rules specific to a </a:t>
            </a:r>
            <a:r>
              <a:rPr lang="en-US" sz="1200" dirty="0">
                <a:solidFill>
                  <a:srgbClr val="C00000"/>
                </a:solidFill>
              </a:rPr>
              <a:t>PARTICULAR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database and app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values — in a particular column, values may not be repeated.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missing values — in a particular column, all rows must have known values.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Delete cascade — when a row is deleted, automatically delete all related rows.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relational databases, business rules are specified in SQL. All rules are automatically enforced by the database system.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01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Courier New" panose="02070309020205020404" pitchFamily="49" charset="0"/>
              <a:buNone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Structural Rules: are rules that govern data in </a:t>
            </a:r>
            <a:r>
              <a:rPr lang="en-US" sz="1200" dirty="0">
                <a:solidFill>
                  <a:srgbClr val="C00000"/>
                </a:solidFill>
              </a:rPr>
              <a:t>EVERY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relational database			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primary key — all tables should have a column with no repeated values, called the primary key and used to identify individual rows.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names — different columns of the same table must have different names.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duplicate rows — no two rows of the same table may have identical values in all columns</a:t>
            </a:r>
          </a:p>
          <a:p>
            <a:pPr marL="0" lvl="0" indent="0">
              <a:buFont typeface="Courier New" panose="02070309020205020404" pitchFamily="49" charset="0"/>
              <a:buNone/>
            </a:pPr>
            <a:endParaRPr lang="en-US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0" lvl="0" indent="0">
              <a:buFont typeface="Courier New" panose="02070309020205020404" pitchFamily="49" charset="0"/>
              <a:buNone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Business Rules: are rules specific to a </a:t>
            </a:r>
            <a:r>
              <a:rPr lang="en-US" sz="1200" dirty="0">
                <a:solidFill>
                  <a:srgbClr val="C00000"/>
                </a:solidFill>
              </a:rPr>
              <a:t>PARTICULAR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database and app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values — in a particular column, values may not be repeated.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missing values — in a particular column, all rows must have known values.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Delete cascade — when a row is deleted, automatically delete all related rows.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relational databases, business rules are specified in SQL. All rules are automatically enforced by the database system.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09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B5ED4D6-FEBE-4A30-9185-B3E2E405A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764699E-3A92-4678-852B-44DA4109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F83CD7D-E82B-459A-9B4F-DD9593253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4F2D05D-8A0F-4766-839A-A66AA3911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EF1C385-0A19-426C-86A0-028C14265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16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3AEE2-7F7C-41E8-8554-2EC024F52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E60507-80FD-43B4-89B5-8A2CB09F0D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098438-3D8D-4FBD-96DC-CC190CFEB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1254F-F0D0-4B0B-B86A-0EAA3217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0B525-5AA2-4A06-B360-72B4E6C4A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7CBAD-743D-433E-AF12-5803D0AB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6541F-D7FD-46E6-975C-6DA01100A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EA4C17-959F-472D-B650-59B457CFE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77790-7147-4BE3-B95A-3F8AE036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48AA5-8611-470C-BEE9-7D9741455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8E47A-98E3-40EC-B01B-B452835DD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97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BDB965-C9D2-410E-9CFD-DAE0F45CDB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DC6EFE-8F34-40A4-B3B2-6E47121C4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EB734-B2A2-47B6-A1D8-7C5F08A7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BD9A5-1640-4834-B8F3-6F2EE6309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CC341-147E-4A1D-B3E1-CB145CECA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47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418DC-93AA-4CAA-A8F4-60A975D35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D545A-278E-4DAF-8F82-10B1E5A18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B2C5A-04A5-41B2-A794-E83999CD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CBD7F-C496-4905-B3E2-735C3982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00E616-6E7B-4100-A38C-23694D7F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0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130B8-3444-46B1-87CE-B38BC65C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56072-7176-44B7-8B65-64E6E0FDC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698AA-2F51-45A7-8FE6-D7326EA49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96E86-F303-4A06-BDF8-9DC112468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8872B-36FE-4F50-BA21-7BCC6E938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3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5A717-3C38-4DB2-A6B4-152A55F72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ABAE4-C95E-493C-9E0C-2386A1578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35DC8A-3CEB-48DD-8298-054F56BE00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87ED6E-4AE3-455D-B6B5-F1F47DA59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B3152-D31C-4D4D-B259-729EC48E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031A8-FEE6-4151-B073-AAD918B8F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7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B67C9-13E4-4254-86A8-0778881FC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6C93B-E983-436D-BC03-A300116A63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E3F85-FE9E-4895-85CC-FC2F598C1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239A37-0470-45C7-9CE0-AB20C6DB8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9BEECD-CEAB-4125-BDC9-107E6B08B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A77371-A9B8-4F3A-B89B-50E65C3ED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9396CA-8C50-4605-918E-269239D3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A2EB76-12A1-4835-8979-9EF9EC005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9FED-3B2A-47AC-ADF6-2E6FD06EC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021D1C-4513-47E3-91D8-A0A97439D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8C159C-9E0E-44B0-AE10-BB159EF86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B18FE3-0A1C-42A5-B9AF-115B6447C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E0620BD-340B-471A-9F6F-4C07AA4E6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587" y="241772"/>
            <a:ext cx="986913" cy="986913"/>
          </a:xfrm>
          <a:prstGeom prst="rect">
            <a:avLst/>
          </a:prstGeom>
        </p:spPr>
      </p:pic>
      <p:pic>
        <p:nvPicPr>
          <p:cNvPr id="8" name="Picture 7" descr="A picture containing food, plate&#10;&#10;Description automatically generated">
            <a:extLst>
              <a:ext uri="{FF2B5EF4-FFF2-40B4-BE49-F238E27FC236}">
                <a16:creationId xmlns:a16="http://schemas.microsoft.com/office/drawing/2014/main" id="{DB29469F-CDCF-4742-8F4F-C08267A499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241772"/>
            <a:ext cx="1886153" cy="7544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76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14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D07E-7784-4337-B91D-55D8FDB4C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DC993-F7B2-4ED1-8186-B3182EA17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BBCBF0-5DF1-4073-97F6-253E58F006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BB1E4E-FED9-4812-A5C5-B6E69A6FC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99AA7-FFF4-4EEF-97BD-EA0793FD4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B364EB-06C9-459D-9CEF-21F1F23A8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6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7A1D5-60E3-49FD-AB70-9F436A41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05367-355D-4FD2-8F90-E596CF17B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48F6A-436D-4519-9B3F-2DCC6EC850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0EB25-77F6-4400-87C1-86FA082E80B3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E0EA6-3506-4D81-A9D8-ED90EF4ADF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45A5A-BC9C-490C-8349-629076FA6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ED209-52B9-4863-A750-037760080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5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9">
          <p15:clr>
            <a:srgbClr val="F26B43"/>
          </p15:clr>
        </p15:guide>
        <p15:guide id="2" pos="120">
          <p15:clr>
            <a:srgbClr val="F26B43"/>
          </p15:clr>
        </p15:guide>
        <p15:guide id="3" orient="horz" pos="144">
          <p15:clr>
            <a:srgbClr val="F26B43"/>
          </p15:clr>
        </p15:guide>
        <p15:guide id="4" pos="75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sv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sv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A42E6584-AA26-2F21-80F8-335BE0806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99" y="1607275"/>
            <a:ext cx="4121411" cy="3300413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9712410-7523-ED8B-9782-20BDB9CCB1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8" t="10199" r="18526" b="9950"/>
          <a:stretch/>
        </p:blipFill>
        <p:spPr>
          <a:xfrm>
            <a:off x="6334591" y="1963352"/>
            <a:ext cx="2564071" cy="25882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68987D-D401-8944-6428-37BCE4FD4AB8}"/>
              </a:ext>
            </a:extLst>
          </p:cNvPr>
          <p:cNvSpPr txBox="1"/>
          <p:nvPr/>
        </p:nvSpPr>
        <p:spPr>
          <a:xfrm>
            <a:off x="2789808" y="4907688"/>
            <a:ext cx="210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Window or Linux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7DB635-B77F-498C-AE37-56AFB1AC4167}"/>
              </a:ext>
            </a:extLst>
          </p:cNvPr>
          <p:cNvSpPr txBox="1"/>
          <p:nvPr/>
        </p:nvSpPr>
        <p:spPr>
          <a:xfrm>
            <a:off x="6564113" y="4907688"/>
            <a:ext cx="210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Mac OS</a:t>
            </a:r>
          </a:p>
        </p:txBody>
      </p:sp>
    </p:spTree>
    <p:extLst>
      <p:ext uri="{BB962C8B-B14F-4D97-AF65-F5344CB8AC3E}">
        <p14:creationId xmlns:p14="http://schemas.microsoft.com/office/powerpoint/2010/main" val="397379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4966E-842D-9005-15E9-F5C3F4DF6BAA}"/>
              </a:ext>
            </a:extLst>
          </p:cNvPr>
          <p:cNvSpPr txBox="1"/>
          <p:nvPr/>
        </p:nvSpPr>
        <p:spPr>
          <a:xfrm>
            <a:off x="767013" y="363915"/>
            <a:ext cx="6571800" cy="45243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>
                <a:solidFill>
                  <a:srgbClr val="757575"/>
                </a:solidFill>
              </a:rPr>
              <a:t>The relational data structure is based on three mathematical concepts:</a:t>
            </a:r>
          </a:p>
          <a:p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domain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</a:t>
            </a:r>
            <a:r>
              <a:rPr lang="en-US" sz="2400" err="1">
                <a:solidFill>
                  <a:srgbClr val="757575"/>
                </a:solidFill>
              </a:rPr>
              <a:t>DataType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) is a named set of possible database values, such as integers, dictionary words, or logical values TRUE and FALSE.</a:t>
            </a:r>
          </a:p>
          <a:p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tuple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</a:t>
            </a:r>
            <a:r>
              <a:rPr lang="en-US" sz="2400" dirty="0">
                <a:solidFill>
                  <a:srgbClr val="757575"/>
                </a:solidFill>
              </a:rPr>
              <a:t>Row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) is a finite sequence of values, each drawn from a fixed domain. </a:t>
            </a:r>
          </a:p>
          <a:p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relation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(Table) is a named set of tuples, all drawn from the same sequence of domains.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38195-05BE-5BC0-F3AA-9D75127F1A95}"/>
              </a:ext>
            </a:extLst>
          </p:cNvPr>
          <p:cNvSpPr txBox="1"/>
          <p:nvPr/>
        </p:nvSpPr>
        <p:spPr>
          <a:xfrm>
            <a:off x="7866139" y="3133540"/>
            <a:ext cx="3777342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858585"/>
                </a:solidFill>
              </a:rPr>
              <a:t>(3, apple, TRUE)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77DFA7-EF4F-1B31-D37F-A1B56B930FF2}"/>
              </a:ext>
            </a:extLst>
          </p:cNvPr>
          <p:cNvSpPr txBox="1"/>
          <p:nvPr/>
        </p:nvSpPr>
        <p:spPr>
          <a:xfrm>
            <a:off x="7744514" y="4045387"/>
            <a:ext cx="438512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solidFill>
                  <a:srgbClr val="858585"/>
                </a:solidFill>
              </a:rPr>
              <a:t>drawn from domains (Integers, </a:t>
            </a:r>
            <a:r>
              <a:rPr lang="en-US" sz="3200" dirty="0" err="1">
                <a:solidFill>
                  <a:srgbClr val="858585"/>
                </a:solidFill>
              </a:rPr>
              <a:t>DictionaryWords</a:t>
            </a:r>
            <a:r>
              <a:rPr lang="en-US" sz="3200" dirty="0">
                <a:solidFill>
                  <a:srgbClr val="858585"/>
                </a:solidFill>
              </a:rPr>
              <a:t>, </a:t>
            </a:r>
            <a:r>
              <a:rPr lang="en-US" sz="3200" dirty="0" err="1">
                <a:solidFill>
                  <a:srgbClr val="858585"/>
                </a:solidFill>
              </a:rPr>
              <a:t>LogicalValues</a:t>
            </a:r>
            <a:r>
              <a:rPr lang="en-US" sz="3200" dirty="0">
                <a:solidFill>
                  <a:srgbClr val="858585"/>
                </a:solidFill>
              </a:rPr>
              <a:t>)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FA31A-FA73-DE38-363D-F4B8FE3C55C0}"/>
              </a:ext>
            </a:extLst>
          </p:cNvPr>
          <p:cNvSpPr txBox="1"/>
          <p:nvPr/>
        </p:nvSpPr>
        <p:spPr>
          <a:xfrm>
            <a:off x="8496770" y="6201363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858585"/>
                </a:solidFill>
              </a:rPr>
              <a:t>Grocery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3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E96C95-26B9-5ECA-C542-B14B3D441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97" y="1689433"/>
            <a:ext cx="10493059" cy="30429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2CCC2E-E3FD-031C-B9AA-E2EDDFC630A8}"/>
              </a:ext>
            </a:extLst>
          </p:cNvPr>
          <p:cNvSpPr txBox="1"/>
          <p:nvPr/>
        </p:nvSpPr>
        <p:spPr>
          <a:xfrm>
            <a:off x="3098346" y="5331632"/>
            <a:ext cx="5995307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/>
              <a:t>integer, varchar(15),(Boolean)</a:t>
            </a:r>
          </a:p>
        </p:txBody>
      </p:sp>
    </p:spTree>
    <p:extLst>
      <p:ext uri="{BB962C8B-B14F-4D97-AF65-F5344CB8AC3E}">
        <p14:creationId xmlns:p14="http://schemas.microsoft.com/office/powerpoint/2010/main" val="2335396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0DAAB89-4E60-2A8A-5177-6BDB075123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454188"/>
              </p:ext>
            </p:extLst>
          </p:nvPr>
        </p:nvGraphicFramePr>
        <p:xfrm>
          <a:off x="1330250" y="2978274"/>
          <a:ext cx="4706336" cy="3332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6584">
                  <a:extLst>
                    <a:ext uri="{9D8B030D-6E8A-4147-A177-3AD203B41FA5}">
                      <a16:colId xmlns:a16="http://schemas.microsoft.com/office/drawing/2014/main" val="28607671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1406581890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86144178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1727884657"/>
                    </a:ext>
                  </a:extLst>
                </a:gridCol>
              </a:tblGrid>
              <a:tr h="5360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GPA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863550"/>
                  </a:ext>
                </a:extLst>
              </a:tr>
              <a:tr h="6672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AMY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3.23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15683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BOB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32768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635666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97797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603725B-C764-7345-B903-E9C9805855AA}"/>
              </a:ext>
            </a:extLst>
          </p:cNvPr>
          <p:cNvSpPr txBox="1"/>
          <p:nvPr/>
        </p:nvSpPr>
        <p:spPr>
          <a:xfrm>
            <a:off x="6969050" y="2424755"/>
            <a:ext cx="394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college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D3C975-FC58-2FC1-B0D4-03FCAE45747B}"/>
              </a:ext>
            </a:extLst>
          </p:cNvPr>
          <p:cNvSpPr txBox="1"/>
          <p:nvPr/>
        </p:nvSpPr>
        <p:spPr>
          <a:xfrm>
            <a:off x="1330250" y="2414472"/>
            <a:ext cx="394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student</a:t>
            </a: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F9F5B38D-22CD-E8C2-F942-E02CCBC9F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342847"/>
              </p:ext>
            </p:extLst>
          </p:nvPr>
        </p:nvGraphicFramePr>
        <p:xfrm>
          <a:off x="6969049" y="2978273"/>
          <a:ext cx="4535766" cy="33327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922">
                  <a:extLst>
                    <a:ext uri="{9D8B030D-6E8A-4147-A177-3AD203B41FA5}">
                      <a16:colId xmlns:a16="http://schemas.microsoft.com/office/drawing/2014/main" val="28607671"/>
                    </a:ext>
                  </a:extLst>
                </a:gridCol>
                <a:gridCol w="1511922">
                  <a:extLst>
                    <a:ext uri="{9D8B030D-6E8A-4147-A177-3AD203B41FA5}">
                      <a16:colId xmlns:a16="http://schemas.microsoft.com/office/drawing/2014/main" val="1406581890"/>
                    </a:ext>
                  </a:extLst>
                </a:gridCol>
                <a:gridCol w="1511922">
                  <a:extLst>
                    <a:ext uri="{9D8B030D-6E8A-4147-A177-3AD203B41FA5}">
                      <a16:colId xmlns:a16="http://schemas.microsoft.com/office/drawing/2014/main" val="86144178"/>
                    </a:ext>
                  </a:extLst>
                </a:gridCol>
              </a:tblGrid>
              <a:tr h="5360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ENROLLMENT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863550"/>
                  </a:ext>
                </a:extLst>
              </a:tr>
              <a:tr h="6672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JMU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VIRGINIA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20,000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15683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VIRGINIA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37,000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32768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635666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9779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30D20C0-E83F-72CB-4CCD-AC005A4C2B39}"/>
              </a:ext>
            </a:extLst>
          </p:cNvPr>
          <p:cNvSpPr txBox="1"/>
          <p:nvPr/>
        </p:nvSpPr>
        <p:spPr>
          <a:xfrm>
            <a:off x="1330250" y="528687"/>
            <a:ext cx="9243753" cy="18158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Database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= set of named </a:t>
            </a:r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relations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(tables)</a:t>
            </a:r>
          </a:p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Each </a:t>
            </a:r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relation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has a set of named </a:t>
            </a:r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attributes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(columns)</a:t>
            </a:r>
          </a:p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Each </a:t>
            </a:r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tuple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(row) has a value for each attribute</a:t>
            </a:r>
          </a:p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Each attribute has a  </a:t>
            </a:r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domain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(data type)</a:t>
            </a:r>
          </a:p>
        </p:txBody>
      </p:sp>
    </p:spTree>
    <p:extLst>
      <p:ext uri="{BB962C8B-B14F-4D97-AF65-F5344CB8AC3E}">
        <p14:creationId xmlns:p14="http://schemas.microsoft.com/office/powerpoint/2010/main" val="1487740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19CCA-F130-77ED-83C2-B03DEA55C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861" y="2190143"/>
            <a:ext cx="6136104" cy="34895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DE7A62-AE8D-C0BD-6484-C724A3DAD7A5}"/>
              </a:ext>
            </a:extLst>
          </p:cNvPr>
          <p:cNvSpPr txBox="1"/>
          <p:nvPr/>
        </p:nvSpPr>
        <p:spPr>
          <a:xfrm>
            <a:off x="1126959" y="920653"/>
            <a:ext cx="61361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757575"/>
                </a:solidFill>
              </a:rPr>
              <a:t>Equivalent relational terms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E7E590-6D84-9DC9-7F18-190597006499}"/>
              </a:ext>
            </a:extLst>
          </p:cNvPr>
          <p:cNvSpPr/>
          <p:nvPr/>
        </p:nvSpPr>
        <p:spPr>
          <a:xfrm>
            <a:off x="4977115" y="2048719"/>
            <a:ext cx="1851950" cy="363093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46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D671995-7FFB-C1BD-3DB5-839D45D1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119C22-F916-5C52-1808-7F37C77F2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11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309C-0F5A-46A9-8B93-836E4ECB2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operations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09F3AEC-252C-4305-B542-16E099972C2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61828" y="2137653"/>
            <a:ext cx="2010056" cy="1009791"/>
          </a:xfr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C7C2CC-9616-412D-8285-64CCB32CB4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429488"/>
              </p:ext>
            </p:extLst>
          </p:nvPr>
        </p:nvGraphicFramePr>
        <p:xfrm>
          <a:off x="0" y="1814823"/>
          <a:ext cx="1062465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684">
                  <a:extLst>
                    <a:ext uri="{9D8B030D-6E8A-4147-A177-3AD203B41FA5}">
                      <a16:colId xmlns:a16="http://schemas.microsoft.com/office/drawing/2014/main" val="3838308407"/>
                    </a:ext>
                  </a:extLst>
                </a:gridCol>
                <a:gridCol w="9171972">
                  <a:extLst>
                    <a:ext uri="{9D8B030D-6E8A-4147-A177-3AD203B41FA5}">
                      <a16:colId xmlns:a16="http://schemas.microsoft.com/office/drawing/2014/main" val="14668984"/>
                    </a:ext>
                  </a:extLst>
                </a:gridCol>
              </a:tblGrid>
              <a:tr h="415357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1. Select</a:t>
                      </a:r>
                      <a:endParaRPr lang="en-US" b="0" i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selects a subset of rows of a table.</a:t>
                      </a:r>
                      <a:endParaRPr lang="en-US" b="0" i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821094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B15904-6738-4B29-A589-E827F33C75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646991"/>
              </p:ext>
            </p:extLst>
          </p:nvPr>
        </p:nvGraphicFramePr>
        <p:xfrm>
          <a:off x="109055" y="3223884"/>
          <a:ext cx="10721131" cy="410232"/>
        </p:xfrm>
        <a:graphic>
          <a:graphicData uri="http://schemas.openxmlformats.org/drawingml/2006/table">
            <a:tbl>
              <a:tblPr/>
              <a:tblGrid>
                <a:gridCol w="1432031">
                  <a:extLst>
                    <a:ext uri="{9D8B030D-6E8A-4147-A177-3AD203B41FA5}">
                      <a16:colId xmlns:a16="http://schemas.microsoft.com/office/drawing/2014/main" val="2340665553"/>
                    </a:ext>
                  </a:extLst>
                </a:gridCol>
                <a:gridCol w="9289100">
                  <a:extLst>
                    <a:ext uri="{9D8B030D-6E8A-4147-A177-3AD203B41FA5}">
                      <a16:colId xmlns:a16="http://schemas.microsoft.com/office/drawing/2014/main" val="3278652099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2. Project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lists all possible combinations of rows of two tables.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892470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F7AF2F6-EEC9-49EB-B1DA-9E5560F19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641" y="3634116"/>
            <a:ext cx="1362265" cy="762106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811ABE9-2CB6-42F5-B991-855D48D51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634943"/>
              </p:ext>
            </p:extLst>
          </p:nvPr>
        </p:nvGraphicFramePr>
        <p:xfrm>
          <a:off x="109056" y="4757080"/>
          <a:ext cx="11244744" cy="410232"/>
        </p:xfrm>
        <a:graphic>
          <a:graphicData uri="http://schemas.openxmlformats.org/drawingml/2006/table">
            <a:tbl>
              <a:tblPr/>
              <a:tblGrid>
                <a:gridCol w="1537467">
                  <a:extLst>
                    <a:ext uri="{9D8B030D-6E8A-4147-A177-3AD203B41FA5}">
                      <a16:colId xmlns:a16="http://schemas.microsoft.com/office/drawing/2014/main" val="2340665553"/>
                    </a:ext>
                  </a:extLst>
                </a:gridCol>
                <a:gridCol w="9707277">
                  <a:extLst>
                    <a:ext uri="{9D8B030D-6E8A-4147-A177-3AD203B41FA5}">
                      <a16:colId xmlns:a16="http://schemas.microsoft.com/office/drawing/2014/main" val="3278652099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3. Product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lists all possible combinations of rows of two tables.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892470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B1D76E69-21BB-4414-80D8-F5D63DEA5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501" y="5213801"/>
            <a:ext cx="2438740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4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7D943-15B1-4281-8624-1B0E1E401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operations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2F970DA-9181-4728-A0E5-5BFBB0402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028320"/>
              </p:ext>
            </p:extLst>
          </p:nvPr>
        </p:nvGraphicFramePr>
        <p:xfrm>
          <a:off x="383023" y="1927267"/>
          <a:ext cx="10515600" cy="410232"/>
        </p:xfrm>
        <a:graphic>
          <a:graphicData uri="http://schemas.openxmlformats.org/drawingml/2006/table">
            <a:tbl>
              <a:tblPr/>
              <a:tblGrid>
                <a:gridCol w="1437773">
                  <a:extLst>
                    <a:ext uri="{9D8B030D-6E8A-4147-A177-3AD203B41FA5}">
                      <a16:colId xmlns:a16="http://schemas.microsoft.com/office/drawing/2014/main" val="1296022389"/>
                    </a:ext>
                  </a:extLst>
                </a:gridCol>
                <a:gridCol w="9077827">
                  <a:extLst>
                    <a:ext uri="{9D8B030D-6E8A-4147-A177-3AD203B41FA5}">
                      <a16:colId xmlns:a16="http://schemas.microsoft.com/office/drawing/2014/main" val="3125165363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4. Join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a product operation followed by a select operation.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50800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8B795F1-4B77-4255-84DE-4F0B4F492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1304" y="1254195"/>
            <a:ext cx="2467319" cy="100979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4F5F3EF-DCC5-4BAA-8062-80C7FCAE58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81075"/>
              </p:ext>
            </p:extLst>
          </p:nvPr>
        </p:nvGraphicFramePr>
        <p:xfrm>
          <a:off x="383023" y="2671897"/>
          <a:ext cx="10515600" cy="410232"/>
        </p:xfrm>
        <a:graphic>
          <a:graphicData uri="http://schemas.openxmlformats.org/drawingml/2006/table">
            <a:tbl>
              <a:tblPr/>
              <a:tblGrid>
                <a:gridCol w="1437773">
                  <a:extLst>
                    <a:ext uri="{9D8B030D-6E8A-4147-A177-3AD203B41FA5}">
                      <a16:colId xmlns:a16="http://schemas.microsoft.com/office/drawing/2014/main" val="1152937948"/>
                    </a:ext>
                  </a:extLst>
                </a:gridCol>
                <a:gridCol w="9077827">
                  <a:extLst>
                    <a:ext uri="{9D8B030D-6E8A-4147-A177-3AD203B41FA5}">
                      <a16:colId xmlns:a16="http://schemas.microsoft.com/office/drawing/2014/main" val="2682166831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5. Union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combines two tables by selecting all rows of both tables.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33987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8A20DFA-E575-46B6-8DEB-49D7A37AC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32363"/>
              </p:ext>
            </p:extLst>
          </p:nvPr>
        </p:nvGraphicFramePr>
        <p:xfrm>
          <a:off x="383023" y="3223884"/>
          <a:ext cx="10849981" cy="410232"/>
        </p:xfrm>
        <a:graphic>
          <a:graphicData uri="http://schemas.openxmlformats.org/drawingml/2006/table">
            <a:tbl>
              <a:tblPr/>
              <a:tblGrid>
                <a:gridCol w="1441189">
                  <a:extLst>
                    <a:ext uri="{9D8B030D-6E8A-4147-A177-3AD203B41FA5}">
                      <a16:colId xmlns:a16="http://schemas.microsoft.com/office/drawing/2014/main" val="1013396742"/>
                    </a:ext>
                  </a:extLst>
                </a:gridCol>
                <a:gridCol w="9408792">
                  <a:extLst>
                    <a:ext uri="{9D8B030D-6E8A-4147-A177-3AD203B41FA5}">
                      <a16:colId xmlns:a16="http://schemas.microsoft.com/office/drawing/2014/main" val="1482430915"/>
                    </a:ext>
                  </a:extLst>
                </a:gridCol>
              </a:tblGrid>
              <a:tr h="4102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6. Intersect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combines two tables by selecting only rows common to both tables.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53619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DDD5740-D9A6-436A-BFC8-EC0F9E93B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422240"/>
              </p:ext>
            </p:extLst>
          </p:nvPr>
        </p:nvGraphicFramePr>
        <p:xfrm>
          <a:off x="383023" y="3780604"/>
          <a:ext cx="10468320" cy="813410"/>
        </p:xfrm>
        <a:graphic>
          <a:graphicData uri="http://schemas.openxmlformats.org/drawingml/2006/table">
            <a:tbl>
              <a:tblPr/>
              <a:tblGrid>
                <a:gridCol w="1390493">
                  <a:extLst>
                    <a:ext uri="{9D8B030D-6E8A-4147-A177-3AD203B41FA5}">
                      <a16:colId xmlns:a16="http://schemas.microsoft.com/office/drawing/2014/main" val="32564235"/>
                    </a:ext>
                  </a:extLst>
                </a:gridCol>
                <a:gridCol w="9077827">
                  <a:extLst>
                    <a:ext uri="{9D8B030D-6E8A-4147-A177-3AD203B41FA5}">
                      <a16:colId xmlns:a16="http://schemas.microsoft.com/office/drawing/2014/main" val="3682883026"/>
                    </a:ext>
                  </a:extLst>
                </a:gridCol>
              </a:tblGrid>
              <a:tr h="8134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B768FF"/>
                          </a:solidFill>
                          <a:effectLst/>
                          <a:latin typeface="Araial"/>
                        </a:rPr>
                        <a:t>7. Difference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400" b="0" i="0" u="none" strike="noStrike" dirty="0">
                          <a:solidFill>
                            <a:srgbClr val="858585"/>
                          </a:solidFill>
                          <a:effectLst/>
                          <a:latin typeface="Araial"/>
                        </a:rPr>
                        <a:t>combines two tables by selecting rows that appear in one table but not the other.</a:t>
                      </a:r>
                    </a:p>
                  </a:txBody>
                  <a:tcPr marL="6399" marR="6399" marT="63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3670464"/>
                  </a:ext>
                </a:extLst>
              </a:tr>
            </a:tbl>
          </a:graphicData>
        </a:graphic>
      </p:graphicFrame>
      <p:pic>
        <p:nvPicPr>
          <p:cNvPr id="11" name="Picture 10" descr="Chart, bubble chart&#10;&#10;Description automatically generated">
            <a:extLst>
              <a:ext uri="{FF2B5EF4-FFF2-40B4-BE49-F238E27FC236}">
                <a16:creationId xmlns:a16="http://schemas.microsoft.com/office/drawing/2014/main" id="{6ADA0C4E-37D9-4BC1-B9E9-7F43BE6943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17"/>
          <a:stretch/>
        </p:blipFill>
        <p:spPr>
          <a:xfrm>
            <a:off x="8867162" y="4169328"/>
            <a:ext cx="3324837" cy="27162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92787E-FCE7-4F1B-9FFB-156444F1D557}"/>
              </a:ext>
            </a:extLst>
          </p:cNvPr>
          <p:cNvSpPr txBox="1"/>
          <p:nvPr/>
        </p:nvSpPr>
        <p:spPr>
          <a:xfrm>
            <a:off x="198043" y="5972146"/>
            <a:ext cx="102509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858585"/>
                </a:solidFill>
                <a:latin typeface="Araial"/>
              </a:rPr>
              <a:t>Relational algebra is the theoretical foundation of the 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Araial"/>
              </a:rPr>
              <a:t>SQL language</a:t>
            </a:r>
            <a:r>
              <a:rPr lang="en-US" sz="2400" dirty="0">
                <a:solidFill>
                  <a:srgbClr val="858585"/>
                </a:solidFill>
                <a:latin typeface="Ara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220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58938D-C4BC-2138-9D8F-26C399E996FF}"/>
              </a:ext>
            </a:extLst>
          </p:cNvPr>
          <p:cNvSpPr txBox="1"/>
          <p:nvPr/>
        </p:nvSpPr>
        <p:spPr>
          <a:xfrm>
            <a:off x="577514" y="185588"/>
            <a:ext cx="11004886" cy="6863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757575"/>
                </a:solidFill>
              </a:rPr>
              <a:t>Relational rules</a:t>
            </a:r>
          </a:p>
          <a:p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dirty="0">
                <a:solidFill>
                  <a:srgbClr val="666666"/>
                </a:solidFill>
              </a:rPr>
              <a:t>Relational rules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also known as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integrity</a:t>
            </a:r>
            <a:r>
              <a:rPr lang="en-US" sz="2000" dirty="0">
                <a:solidFill>
                  <a:srgbClr val="666666"/>
                </a:solidFill>
              </a:rPr>
              <a:t> rules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20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logical constraints that ensure data is valid and conforms to business policy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1. Structural rules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are relational rules that govern data in </a:t>
            </a:r>
            <a:r>
              <a:rPr lang="en-US" sz="2000" dirty="0">
                <a:solidFill>
                  <a:srgbClr val="C00000"/>
                </a:solidFill>
              </a:rPr>
              <a:t>EVERY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relational database. The relational 		 model stipulates several structural rules, such as:</a:t>
            </a:r>
          </a:p>
          <a:p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primary key — all tables should have a column with no repeated values, called the primary key and used to identify individual rows.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names — different columns of the same table must have different names.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duplicate rows — no two rows of the same table may have identical values in all columns.</a:t>
            </a:r>
          </a:p>
          <a:p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2. Business rules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relational rules specific to a </a:t>
            </a:r>
            <a:r>
              <a:rPr lang="en-US" sz="2000" dirty="0">
                <a:solidFill>
                  <a:srgbClr val="C00000"/>
                </a:solidFill>
              </a:rPr>
              <a:t>PARTICULAR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database and application. Example 		               business rules include:</a:t>
            </a:r>
          </a:p>
          <a:p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Unique column values — in a particular column, values may not be repeated.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missing values — in a particular column, all rows must have known values.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Delete cascade — when a row is deleted, automatically delete all related rows.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relational databases, business rules are specified in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SQL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 All rules are automatically enforced by the database system.</a:t>
            </a:r>
          </a:p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`</a:t>
            </a:r>
          </a:p>
        </p:txBody>
      </p:sp>
    </p:spTree>
    <p:extLst>
      <p:ext uri="{BB962C8B-B14F-4D97-AF65-F5344CB8AC3E}">
        <p14:creationId xmlns:p14="http://schemas.microsoft.com/office/powerpoint/2010/main" val="1042276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0DAAB89-4E60-2A8A-5177-6BDB075123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015069"/>
              </p:ext>
            </p:extLst>
          </p:nvPr>
        </p:nvGraphicFramePr>
        <p:xfrm>
          <a:off x="1330250" y="2978274"/>
          <a:ext cx="4706336" cy="3332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6584">
                  <a:extLst>
                    <a:ext uri="{9D8B030D-6E8A-4147-A177-3AD203B41FA5}">
                      <a16:colId xmlns:a16="http://schemas.microsoft.com/office/drawing/2014/main" val="28607671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1406581890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86144178"/>
                    </a:ext>
                  </a:extLst>
                </a:gridCol>
                <a:gridCol w="1176584">
                  <a:extLst>
                    <a:ext uri="{9D8B030D-6E8A-4147-A177-3AD203B41FA5}">
                      <a16:colId xmlns:a16="http://schemas.microsoft.com/office/drawing/2014/main" val="1727884657"/>
                    </a:ext>
                  </a:extLst>
                </a:gridCol>
              </a:tblGrid>
              <a:tr h="5360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GPA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863550"/>
                  </a:ext>
                </a:extLst>
              </a:tr>
              <a:tr h="6672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AMY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3.23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15683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BOB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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32768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JILL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2.9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635666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DERRICK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</a:t>
                      </a:r>
                      <a:endParaRPr 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9779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3D3C975-FC58-2FC1-B0D4-03FCAE45747B}"/>
              </a:ext>
            </a:extLst>
          </p:cNvPr>
          <p:cNvSpPr txBox="1"/>
          <p:nvPr/>
        </p:nvSpPr>
        <p:spPr>
          <a:xfrm>
            <a:off x="1330250" y="2414472"/>
            <a:ext cx="394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student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0D20C0-E83F-72CB-4CCD-AC005A4C2B39}"/>
              </a:ext>
            </a:extLst>
          </p:cNvPr>
          <p:cNvSpPr txBox="1"/>
          <p:nvPr/>
        </p:nvSpPr>
        <p:spPr>
          <a:xfrm>
            <a:off x="999072" y="750537"/>
            <a:ext cx="10854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Structural Rules: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rules that govern data in </a:t>
            </a:r>
            <a:r>
              <a:rPr lang="en-US" sz="2800" dirty="0">
                <a:solidFill>
                  <a:srgbClr val="C00000"/>
                </a:solidFill>
              </a:rPr>
              <a:t>EVERY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relational database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Business Rules:  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rules specific to a </a:t>
            </a:r>
            <a:r>
              <a:rPr lang="en-US" sz="2800" dirty="0">
                <a:solidFill>
                  <a:srgbClr val="C00000"/>
                </a:solidFill>
              </a:rPr>
              <a:t>PARTICULAR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database and app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48EE5F-84DD-FAAB-F2DF-A3D86A58A735}"/>
              </a:ext>
            </a:extLst>
          </p:cNvPr>
          <p:cNvSpPr/>
          <p:nvPr/>
        </p:nvSpPr>
        <p:spPr>
          <a:xfrm>
            <a:off x="1330250" y="3532908"/>
            <a:ext cx="1177423" cy="2778115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5CA57-8FD8-31B0-3729-8D033D19286F}"/>
              </a:ext>
            </a:extLst>
          </p:cNvPr>
          <p:cNvSpPr/>
          <p:nvPr/>
        </p:nvSpPr>
        <p:spPr>
          <a:xfrm>
            <a:off x="1330249" y="3025825"/>
            <a:ext cx="4706336" cy="50708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B045F9-E157-367A-B3FE-1DE3853F0927}"/>
              </a:ext>
            </a:extLst>
          </p:cNvPr>
          <p:cNvSpPr/>
          <p:nvPr/>
        </p:nvSpPr>
        <p:spPr>
          <a:xfrm>
            <a:off x="4863158" y="4921965"/>
            <a:ext cx="1173427" cy="67923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7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0DAAB89-4E60-2A8A-5177-6BDB075123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257697"/>
              </p:ext>
            </p:extLst>
          </p:nvPr>
        </p:nvGraphicFramePr>
        <p:xfrm>
          <a:off x="1330250" y="2978274"/>
          <a:ext cx="2353168" cy="3332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7115">
                  <a:extLst>
                    <a:ext uri="{9D8B030D-6E8A-4147-A177-3AD203B41FA5}">
                      <a16:colId xmlns:a16="http://schemas.microsoft.com/office/drawing/2014/main" val="28607671"/>
                    </a:ext>
                  </a:extLst>
                </a:gridCol>
                <a:gridCol w="1066053">
                  <a:extLst>
                    <a:ext uri="{9D8B030D-6E8A-4147-A177-3AD203B41FA5}">
                      <a16:colId xmlns:a16="http://schemas.microsoft.com/office/drawing/2014/main" val="1406581890"/>
                    </a:ext>
                  </a:extLst>
                </a:gridCol>
              </a:tblGrid>
              <a:tr h="5360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 err="1"/>
                        <a:t>StudentID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Class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863550"/>
                  </a:ext>
                </a:extLst>
              </a:tr>
              <a:tr h="66720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IT240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15683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IT301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32768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IT240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635666"/>
                  </a:ext>
                </a:extLst>
              </a:tr>
              <a:tr h="70982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DERRICK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97797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603725B-C764-7345-B903-E9C9805855AA}"/>
              </a:ext>
            </a:extLst>
          </p:cNvPr>
          <p:cNvSpPr txBox="1"/>
          <p:nvPr/>
        </p:nvSpPr>
        <p:spPr>
          <a:xfrm>
            <a:off x="6969050" y="2424755"/>
            <a:ext cx="394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Classes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D3C975-FC58-2FC1-B0D4-03FCAE45747B}"/>
              </a:ext>
            </a:extLst>
          </p:cNvPr>
          <p:cNvSpPr txBox="1"/>
          <p:nvPr/>
        </p:nvSpPr>
        <p:spPr>
          <a:xfrm>
            <a:off x="1330250" y="2414472"/>
            <a:ext cx="394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enrollment</a:t>
            </a: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F9F5B38D-22CD-E8C2-F942-E02CCBC9F44E}"/>
              </a:ext>
            </a:extLst>
          </p:cNvPr>
          <p:cNvGraphicFramePr>
            <a:graphicFrameLocks noGrp="1"/>
          </p:cNvGraphicFramePr>
          <p:nvPr/>
        </p:nvGraphicFramePr>
        <p:xfrm>
          <a:off x="6969049" y="2978274"/>
          <a:ext cx="3023844" cy="17331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1922">
                  <a:extLst>
                    <a:ext uri="{9D8B030D-6E8A-4147-A177-3AD203B41FA5}">
                      <a16:colId xmlns:a16="http://schemas.microsoft.com/office/drawing/2014/main" val="28607671"/>
                    </a:ext>
                  </a:extLst>
                </a:gridCol>
                <a:gridCol w="1511922">
                  <a:extLst>
                    <a:ext uri="{9D8B030D-6E8A-4147-A177-3AD203B41FA5}">
                      <a16:colId xmlns:a16="http://schemas.microsoft.com/office/drawing/2014/main" val="1406581890"/>
                    </a:ext>
                  </a:extLst>
                </a:gridCol>
              </a:tblGrid>
              <a:tr h="5388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863550"/>
                  </a:ext>
                </a:extLst>
              </a:tr>
              <a:tr h="57866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IT240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Database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215683"/>
                  </a:ext>
                </a:extLst>
              </a:tr>
              <a:tr h="6156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IT301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Web Dev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3276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30D20C0-E83F-72CB-4CCD-AC005A4C2B39}"/>
              </a:ext>
            </a:extLst>
          </p:cNvPr>
          <p:cNvSpPr txBox="1"/>
          <p:nvPr/>
        </p:nvSpPr>
        <p:spPr>
          <a:xfrm>
            <a:off x="999072" y="750537"/>
            <a:ext cx="10854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Structural Rules: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rules that govern data in </a:t>
            </a:r>
            <a:r>
              <a:rPr lang="en-US" sz="2800" dirty="0">
                <a:solidFill>
                  <a:srgbClr val="C00000"/>
                </a:solidFill>
              </a:rPr>
              <a:t>EVERY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relational database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Business Rules:  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rules specific to a </a:t>
            </a:r>
            <a:r>
              <a:rPr lang="en-US" sz="2800" dirty="0">
                <a:solidFill>
                  <a:srgbClr val="C00000"/>
                </a:solidFill>
              </a:rPr>
              <a:t>PARTICULAR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database and app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BA6FF0-332A-C5AB-DC7B-7A1036970722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6969049" y="3844825"/>
            <a:ext cx="3023844" cy="1513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84DB08-BD88-6FF9-8D4A-3A46898F86E8}"/>
              </a:ext>
            </a:extLst>
          </p:cNvPr>
          <p:cNvCxnSpPr>
            <a:cxnSpLocks/>
          </p:cNvCxnSpPr>
          <p:nvPr/>
        </p:nvCxnSpPr>
        <p:spPr>
          <a:xfrm>
            <a:off x="1330250" y="3865674"/>
            <a:ext cx="235316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61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A42E6584-AA26-2F21-80F8-335BE0806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33" y="337770"/>
            <a:ext cx="1623470" cy="1300070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9712410-7523-ED8B-9782-20BDB9CCB1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8" t="10199" r="18526" b="9950"/>
          <a:stretch/>
        </p:blipFill>
        <p:spPr>
          <a:xfrm>
            <a:off x="2304951" y="421184"/>
            <a:ext cx="1122651" cy="1133242"/>
          </a:xfrm>
          <a:prstGeom prst="rect">
            <a:avLst/>
          </a:prstGeom>
        </p:spPr>
      </p:pic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C6B362EE-2840-F1FD-EDBF-F1CF9A3DFC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0" t="11133" r="12485" b="16633"/>
          <a:stretch/>
        </p:blipFill>
        <p:spPr>
          <a:xfrm>
            <a:off x="1566064" y="2661589"/>
            <a:ext cx="1337755" cy="13797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B989C9-0CFD-8C62-1DB8-EF04AA8E32BA}"/>
              </a:ext>
            </a:extLst>
          </p:cNvPr>
          <p:cNvSpPr txBox="1"/>
          <p:nvPr/>
        </p:nvSpPr>
        <p:spPr>
          <a:xfrm>
            <a:off x="3175378" y="2935987"/>
            <a:ext cx="7848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Downloading Ubuntu 20_04 Virtual Machine, Powering Up Ubuntu VM, and Opening </a:t>
            </a:r>
            <a:r>
              <a:rPr lang="en-US" sz="2400" dirty="0" err="1"/>
              <a:t>Jupyter</a:t>
            </a:r>
            <a:r>
              <a:rPr lang="en-US" sz="2400" dirty="0"/>
              <a:t> Labs from the terminal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34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35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E2ACB13-2DED-C05B-C7C1-7EB1A56EE315}"/>
              </a:ext>
            </a:extLst>
          </p:cNvPr>
          <p:cNvGrpSpPr/>
          <p:nvPr/>
        </p:nvGrpSpPr>
        <p:grpSpPr>
          <a:xfrm>
            <a:off x="1056610" y="2617265"/>
            <a:ext cx="10078781" cy="1623470"/>
            <a:chOff x="765682" y="2617265"/>
            <a:chExt cx="10078781" cy="162347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3B989C9-0CFD-8C62-1DB8-EF04AA8E32BA}"/>
                </a:ext>
              </a:extLst>
            </p:cNvPr>
            <p:cNvSpPr txBox="1"/>
            <p:nvPr/>
          </p:nvSpPr>
          <p:spPr>
            <a:xfrm>
              <a:off x="2742360" y="2890391"/>
              <a:ext cx="810210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Module 2: Relational Databases</a:t>
              </a:r>
            </a:p>
            <a:p>
              <a:r>
                <a:rPr lang="en-US" sz="32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Section 1 Part 2 – </a:t>
              </a:r>
              <a:r>
                <a:rPr lang="en-US" sz="32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Structured query language</a:t>
              </a:r>
            </a:p>
          </p:txBody>
        </p:sp>
        <p:pic>
          <p:nvPicPr>
            <p:cNvPr id="6" name="Graphic 5" descr="Database with solid fill">
              <a:extLst>
                <a:ext uri="{FF2B5EF4-FFF2-40B4-BE49-F238E27FC236}">
                  <a16:creationId xmlns:a16="http://schemas.microsoft.com/office/drawing/2014/main" id="{36CA2E72-8587-06B2-5ECE-5B900B3BF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65682" y="2617265"/>
              <a:ext cx="1623470" cy="1623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5731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FC245-EBE9-44AA-B3D4-45D9915D9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SQL: Structural query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43098-DEEA-4097-8D6B-E22AAB7BD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424242"/>
                </a:solidFill>
                <a:effectLst/>
                <a:latin typeface="Roboto" panose="02000000000000000000" pitchFamily="2" charset="0"/>
              </a:rPr>
              <a:t>A database designer uses </a:t>
            </a:r>
            <a:r>
              <a:rPr lang="en-US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SQL</a:t>
            </a:r>
            <a:r>
              <a:rPr lang="en-US" b="0" i="0" dirty="0">
                <a:solidFill>
                  <a:srgbClr val="424242"/>
                </a:solidFill>
                <a:effectLst/>
                <a:latin typeface="Roboto" panose="02000000000000000000" pitchFamily="2" charset="0"/>
              </a:rPr>
              <a:t> to create a database and the database tables.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database user uses </a:t>
            </a:r>
            <a:r>
              <a:rPr lang="en-US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SQL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to insert, retrieve, update, and delete data from the tables.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Relational databases usually understand the main parts of the language called SQL.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8" name="Picture 4" descr="Database | Bruker">
            <a:extLst>
              <a:ext uri="{FF2B5EF4-FFF2-40B4-BE49-F238E27FC236}">
                <a16:creationId xmlns:a16="http://schemas.microsoft.com/office/drawing/2014/main" id="{B5E7B396-CF72-4B22-84E5-58A2824B2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001294"/>
            <a:ext cx="25336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5E7690-3105-4EFD-88CC-8B42394EC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020" y="4001294"/>
            <a:ext cx="1114581" cy="9431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9DB65F-8975-4ADF-B9DA-AEF05D156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7756" y="5344238"/>
            <a:ext cx="1667108" cy="116221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83CE4E-F75C-41DB-9D65-3F25D0F908CE}"/>
              </a:ext>
            </a:extLst>
          </p:cNvPr>
          <p:cNvCxnSpPr>
            <a:cxnSpLocks/>
          </p:cNvCxnSpPr>
          <p:nvPr/>
        </p:nvCxnSpPr>
        <p:spPr>
          <a:xfrm>
            <a:off x="3775046" y="4472847"/>
            <a:ext cx="4654617" cy="471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371D6D-8839-4ACC-BBEF-98D6B3F969D9}"/>
              </a:ext>
            </a:extLst>
          </p:cNvPr>
          <p:cNvSpPr txBox="1"/>
          <p:nvPr/>
        </p:nvSpPr>
        <p:spPr>
          <a:xfrm rot="302517">
            <a:off x="4211287" y="4376606"/>
            <a:ext cx="3369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Create database and tables 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463EBBA-EF63-42FA-A32B-4918410B368D}"/>
              </a:ext>
            </a:extLst>
          </p:cNvPr>
          <p:cNvCxnSpPr>
            <a:cxnSpLocks/>
          </p:cNvCxnSpPr>
          <p:nvPr/>
        </p:nvCxnSpPr>
        <p:spPr>
          <a:xfrm flipV="1">
            <a:off x="4314864" y="5130522"/>
            <a:ext cx="4114799" cy="9431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E16B886-450C-400B-829C-0F737DB0FBDB}"/>
              </a:ext>
            </a:extLst>
          </p:cNvPr>
          <p:cNvSpPr txBox="1"/>
          <p:nvPr/>
        </p:nvSpPr>
        <p:spPr>
          <a:xfrm rot="20611224">
            <a:off x="4615357" y="5417513"/>
            <a:ext cx="33694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insert, retrieve, update, and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91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671995-7FFB-C1BD-3DB5-839D45D1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8ECCD-BB7A-4169-A577-FE2D5BEF5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628" y="2683612"/>
            <a:ext cx="4972744" cy="3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900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A2975-05E7-40EC-9843-62B505EFE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595DAE-A587-4606-B941-3AE5C3530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042" y="1999273"/>
            <a:ext cx="4848902" cy="3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31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2883A51-1BBF-4789-AE30-F5ECD23FF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2360466"/>
            <a:ext cx="9144000" cy="393966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An SQL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statement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is a complete command composed of one or more clauses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A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ll SQL statements end with a semicolon.</a:t>
            </a:r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SQL keywords like SELECT, FROM, WHERE, etc. are not case sensitive.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identifiers like column names and table names are case sensitive in many database systems.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AF807E-DC7E-42F6-BB0F-57D45DFD9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syntax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CCDF7D-4379-4A0C-96C6-799236895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568" y="3298410"/>
            <a:ext cx="5506218" cy="11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86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666E0F5-E209-4F6D-BF2A-2146CCAC9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63692"/>
            <a:ext cx="9144000" cy="31941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AF292-DAAF-4AFF-98F4-8AF7C3471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SQL Syntax features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4B29CA-9139-4D1F-B918-FC76A36B4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309" y="1766655"/>
            <a:ext cx="9183382" cy="349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418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671995-7FFB-C1BD-3DB5-839D45D1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7AC4F0-1CFB-413B-9FE0-FFB00BF23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088" y="1328590"/>
            <a:ext cx="7582958" cy="462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31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F65C8-4EF9-4E74-9D64-056B72D9F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B44316-AD10-4425-858A-0E3A563B2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862" y="1627181"/>
            <a:ext cx="6870584" cy="467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144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996FE-AAC3-4531-B6DE-E2B61AAF5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AC56C6-9AEE-4E45-A85C-0AC5FC95C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148" y="1560353"/>
            <a:ext cx="6602136" cy="4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53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C13C7B3-54E0-2382-6A29-3BE3F9348BB5}"/>
              </a:ext>
            </a:extLst>
          </p:cNvPr>
          <p:cNvGrpSpPr/>
          <p:nvPr/>
        </p:nvGrpSpPr>
        <p:grpSpPr>
          <a:xfrm>
            <a:off x="1491015" y="2200274"/>
            <a:ext cx="9209971" cy="2457450"/>
            <a:chOff x="1719613" y="2200274"/>
            <a:chExt cx="9209971" cy="245745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C48D7B9-0377-E713-A6D9-F7D735E749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443" t="25675" r="25996" b="24865"/>
            <a:stretch/>
          </p:blipFill>
          <p:spPr>
            <a:xfrm>
              <a:off x="1719613" y="2200656"/>
              <a:ext cx="4376387" cy="24566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794EF56-6451-6ADB-78B6-41F0D4554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5431" t="22674" r="27455" b="22657"/>
            <a:stretch/>
          </p:blipFill>
          <p:spPr>
            <a:xfrm>
              <a:off x="6553199" y="2200274"/>
              <a:ext cx="4376385" cy="2457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4111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AA1C0-9106-4133-B178-0F3576BC1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5FA81B-25EC-46F0-998E-FBADDD1A5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689" y="1807540"/>
            <a:ext cx="8573549" cy="41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257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C20F8-8220-4D14-938E-356080DD2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SQL sublanguages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9643F3C-F7D7-43D6-819B-684AD83CF5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184030"/>
              </p:ext>
            </p:extLst>
          </p:nvPr>
        </p:nvGraphicFramePr>
        <p:xfrm>
          <a:off x="838200" y="1825625"/>
          <a:ext cx="10515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415306875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4615465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883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Data Definition Language</a:t>
                      </a:r>
                      <a:r>
                        <a:rPr lang="en-US" b="0" i="0" dirty="0">
                          <a:solidFill>
                            <a:srgbClr val="37474F"/>
                          </a:solidFill>
                          <a:effectLst/>
                          <a:latin typeface="Roboto" panose="02000000000000000000" pitchFamily="2" charset="0"/>
                        </a:rPr>
                        <a:t> (DDL) defines the structure of the database.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CRETE TABLE, ALTER TABLE, DELETE 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875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Data Query Language</a:t>
                      </a:r>
                      <a:r>
                        <a:rPr lang="en-US" b="0" i="0" dirty="0">
                          <a:solidFill>
                            <a:srgbClr val="37474F"/>
                          </a:solidFill>
                          <a:effectLst/>
                          <a:latin typeface="Roboto" panose="02000000000000000000" pitchFamily="2" charset="0"/>
                        </a:rPr>
                        <a:t> (DQL) retrieves data from the database.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SELECT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61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Data Manipulation Language</a:t>
                      </a:r>
                      <a:r>
                        <a:rPr lang="en-US" b="0" i="0" dirty="0">
                          <a:solidFill>
                            <a:srgbClr val="37474F"/>
                          </a:solidFill>
                          <a:effectLst/>
                          <a:latin typeface="Roboto" panose="02000000000000000000" pitchFamily="2" charset="0"/>
                        </a:rPr>
                        <a:t> (DML) manipulates data stored in a database.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INSERT,  UPDATE, DELETE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813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Data Control Language</a:t>
                      </a:r>
                      <a:r>
                        <a:rPr lang="en-US" b="0" i="0" dirty="0">
                          <a:solidFill>
                            <a:srgbClr val="37474F"/>
                          </a:solidFill>
                          <a:effectLst/>
                          <a:latin typeface="Roboto" panose="02000000000000000000" pitchFamily="2" charset="0"/>
                        </a:rPr>
                        <a:t> (DCL) controls database user access.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GRANT, REVOKE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24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u="none" strike="noStrike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</a:rPr>
                        <a:t>Data Transaction Language</a:t>
                      </a:r>
                      <a:r>
                        <a:rPr lang="en-US" b="0" i="0" dirty="0">
                          <a:solidFill>
                            <a:srgbClr val="37474F"/>
                          </a:solidFill>
                          <a:effectLst/>
                          <a:latin typeface="Roboto" panose="02000000000000000000" pitchFamily="2" charset="0"/>
                        </a:rPr>
                        <a:t> (DTL) manages database transactions.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COMMIT, ROLLBACK, SAVEPOINT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045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661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671995-7FFB-C1BD-3DB5-839D45D13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Activity: Fill in the blank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CD2F91-DD4B-4B1D-8548-3F9FB2D13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058" y="2677857"/>
            <a:ext cx="6487430" cy="344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726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6D489-8AC5-45A2-9F65-70EC855F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BCB999-356D-42A5-946F-F82E50848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442" y="1566602"/>
            <a:ext cx="7097115" cy="37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441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DE3C3B7-1713-50F0-E3C7-37A2AE8701D0}"/>
              </a:ext>
            </a:extLst>
          </p:cNvPr>
          <p:cNvGrpSpPr/>
          <p:nvPr/>
        </p:nvGrpSpPr>
        <p:grpSpPr>
          <a:xfrm>
            <a:off x="1423771" y="516252"/>
            <a:ext cx="9757374" cy="5493678"/>
            <a:chOff x="455991" y="561975"/>
            <a:chExt cx="9757374" cy="549367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65EF2D2-593F-2FC9-CFA5-BE8FE11219F2}"/>
                </a:ext>
              </a:extLst>
            </p:cNvPr>
            <p:cNvGrpSpPr/>
            <p:nvPr/>
          </p:nvGrpSpPr>
          <p:grpSpPr>
            <a:xfrm>
              <a:off x="455991" y="561975"/>
              <a:ext cx="9757374" cy="5493678"/>
              <a:chOff x="2670809" y="1438638"/>
              <a:chExt cx="6076541" cy="3421264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84792043-14A1-5982-4EE1-7784102DAEB3}"/>
                  </a:ext>
                </a:extLst>
              </p:cNvPr>
              <p:cNvGrpSpPr/>
              <p:nvPr/>
            </p:nvGrpSpPr>
            <p:grpSpPr>
              <a:xfrm>
                <a:off x="2670809" y="1438638"/>
                <a:ext cx="4010980" cy="3421264"/>
                <a:chOff x="222883" y="624250"/>
                <a:chExt cx="5988619" cy="5108140"/>
              </a:xfrm>
            </p:grpSpPr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226FF4E9-83C4-16E9-5860-0C7909489708}"/>
                    </a:ext>
                  </a:extLst>
                </p:cNvPr>
                <p:cNvSpPr/>
                <p:nvPr/>
              </p:nvSpPr>
              <p:spPr>
                <a:xfrm>
                  <a:off x="1186038" y="1565532"/>
                  <a:ext cx="3814908" cy="3814908"/>
                </a:xfrm>
                <a:prstGeom prst="ellipse">
                  <a:avLst/>
                </a:prstGeom>
                <a:noFill/>
                <a:ln w="76200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CE4D16CB-A763-037F-F7EE-BA3CC10E90CA}"/>
                    </a:ext>
                  </a:extLst>
                </p:cNvPr>
                <p:cNvGrpSpPr/>
                <p:nvPr/>
              </p:nvGrpSpPr>
              <p:grpSpPr>
                <a:xfrm>
                  <a:off x="1144790" y="624250"/>
                  <a:ext cx="3831315" cy="2018167"/>
                  <a:chOff x="1925151" y="1738665"/>
                  <a:chExt cx="3831315" cy="2018167"/>
                </a:xfrm>
              </p:grpSpPr>
              <p:pic>
                <p:nvPicPr>
                  <p:cNvPr id="7" name="Graphic 6" descr="Laptop with solid fill">
                    <a:extLst>
                      <a:ext uri="{FF2B5EF4-FFF2-40B4-BE49-F238E27FC236}">
                        <a16:creationId xmlns:a16="http://schemas.microsoft.com/office/drawing/2014/main" id="{3C63690A-79E4-4CF4-41A8-979010074E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3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925151" y="1738665"/>
                    <a:ext cx="2018167" cy="2018167"/>
                  </a:xfrm>
                  <a:prstGeom prst="rect">
                    <a:avLst/>
                  </a:prstGeom>
                </p:spPr>
              </p:pic>
              <p:pic>
                <p:nvPicPr>
                  <p:cNvPr id="19" name="Graphic 18" descr="Database with solid fill">
                    <a:extLst>
                      <a:ext uri="{FF2B5EF4-FFF2-40B4-BE49-F238E27FC236}">
                        <a16:creationId xmlns:a16="http://schemas.microsoft.com/office/drawing/2014/main" id="{AA82A1C7-61B2-5C25-F6EC-B825CAE367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622151" y="2110190"/>
                    <a:ext cx="1349148" cy="1349148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D816F3EA-47F9-D175-BD83-6B1740177D8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33094"/>
                  <a:stretch/>
                </p:blipFill>
                <p:spPr>
                  <a:xfrm>
                    <a:off x="4671475" y="2015039"/>
                    <a:ext cx="1084991" cy="162777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FFCA01FC-A12B-8514-C6F3-A6F2ED960C19}"/>
                    </a:ext>
                  </a:extLst>
                </p:cNvPr>
                <p:cNvGrpSpPr/>
                <p:nvPr/>
              </p:nvGrpSpPr>
              <p:grpSpPr>
                <a:xfrm>
                  <a:off x="222883" y="3243001"/>
                  <a:ext cx="2056219" cy="2439619"/>
                  <a:chOff x="908923" y="3375105"/>
                  <a:chExt cx="2056219" cy="2439619"/>
                </a:xfrm>
              </p:grpSpPr>
              <p:pic>
                <p:nvPicPr>
                  <p:cNvPr id="22" name="Graphic 21" descr="Database with solid fill">
                    <a:extLst>
                      <a:ext uri="{FF2B5EF4-FFF2-40B4-BE49-F238E27FC236}">
                        <a16:creationId xmlns:a16="http://schemas.microsoft.com/office/drawing/2014/main" id="{7B528AF2-E06B-18BB-47DA-CF5F00C201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8923" y="3375105"/>
                    <a:ext cx="1266212" cy="1266212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54192E1C-C9E7-0D92-92A2-ED115080C1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33094" b="36426"/>
                  <a:stretch/>
                </p:blipFill>
                <p:spPr>
                  <a:xfrm>
                    <a:off x="1880151" y="3537162"/>
                    <a:ext cx="1084991" cy="1034836"/>
                  </a:xfrm>
                  <a:prstGeom prst="rect">
                    <a:avLst/>
                  </a:prstGeom>
                </p:spPr>
              </p:pic>
              <p:pic>
                <p:nvPicPr>
                  <p:cNvPr id="26" name="Graphic 25" descr="Shield Tick with solid fill">
                    <a:extLst>
                      <a:ext uri="{FF2B5EF4-FFF2-40B4-BE49-F238E27FC236}">
                        <a16:creationId xmlns:a16="http://schemas.microsoft.com/office/drawing/2014/main" id="{A6FA9692-5D5F-A218-BFF4-23D8A9030D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458795" y="4404304"/>
                    <a:ext cx="1410420" cy="141042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176CDC3F-E788-0DF2-C7AA-FDC5E9CB0217}"/>
                    </a:ext>
                  </a:extLst>
                </p:cNvPr>
                <p:cNvGrpSpPr/>
                <p:nvPr/>
              </p:nvGrpSpPr>
              <p:grpSpPr>
                <a:xfrm>
                  <a:off x="3252152" y="3688305"/>
                  <a:ext cx="2959350" cy="2044085"/>
                  <a:chOff x="3292924" y="3642812"/>
                  <a:chExt cx="2959350" cy="2044085"/>
                </a:xfrm>
              </p:grpSpPr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8B952819-5823-564C-5242-B4B0657E0BC1}"/>
                      </a:ext>
                    </a:extLst>
                  </p:cNvPr>
                  <p:cNvGrpSpPr/>
                  <p:nvPr/>
                </p:nvGrpSpPr>
                <p:grpSpPr>
                  <a:xfrm>
                    <a:off x="3292924" y="3642812"/>
                    <a:ext cx="2959350" cy="2044085"/>
                    <a:chOff x="4914336" y="3669774"/>
                    <a:chExt cx="2959350" cy="2044085"/>
                  </a:xfrm>
                </p:grpSpPr>
                <p:pic>
                  <p:nvPicPr>
                    <p:cNvPr id="9" name="Graphic 8" descr="Folder with solid fill">
                      <a:extLst>
                        <a:ext uri="{FF2B5EF4-FFF2-40B4-BE49-F238E27FC236}">
                          <a16:creationId xmlns:a16="http://schemas.microsoft.com/office/drawing/2014/main" id="{9FBB0754-64CA-BEAF-8AF9-9A8FC6EE3DE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914336" y="4036939"/>
                      <a:ext cx="706323" cy="70632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" name="Graphic 29" descr="Cloud with solid fill">
                      <a:extLst>
                        <a:ext uri="{FF2B5EF4-FFF2-40B4-BE49-F238E27FC236}">
                          <a16:creationId xmlns:a16="http://schemas.microsoft.com/office/drawing/2014/main" id="{6C707E29-CB75-DFA1-29AE-34FEF140A00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433171" y="4088162"/>
                      <a:ext cx="1625697" cy="162569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Graphic 31" descr="Folder with solid fill">
                      <a:extLst>
                        <a:ext uri="{FF2B5EF4-FFF2-40B4-BE49-F238E27FC236}">
                          <a16:creationId xmlns:a16="http://schemas.microsoft.com/office/drawing/2014/main" id="{5C670245-88A2-FD83-7033-962E029FC52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956807" y="3669774"/>
                      <a:ext cx="706323" cy="70632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3" name="Graphic 32" descr="Folder with solid fill">
                      <a:extLst>
                        <a:ext uri="{FF2B5EF4-FFF2-40B4-BE49-F238E27FC236}">
                          <a16:creationId xmlns:a16="http://schemas.microsoft.com/office/drawing/2014/main" id="{62FCA022-8A39-8F10-11F1-EB2F385B0E9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167363" y="3722905"/>
                      <a:ext cx="706323" cy="706323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8" name="Connector: Elbow 37">
                      <a:extLst>
                        <a:ext uri="{FF2B5EF4-FFF2-40B4-BE49-F238E27FC236}">
                          <a16:creationId xmlns:a16="http://schemas.microsoft.com/office/drawing/2014/main" id="{13895E05-1A1C-01D2-F009-4E53D08FF3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5400000" flipH="1" flipV="1">
                      <a:off x="6656246" y="4198480"/>
                      <a:ext cx="900921" cy="747034"/>
                    </a:xfrm>
                    <a:prstGeom prst="bentConnector3">
                      <a:avLst>
                        <a:gd name="adj1" fmla="val 576"/>
                      </a:avLst>
                    </a:prstGeom>
                    <a:ln w="38100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Connector: Elbow 42">
                      <a:extLst>
                        <a:ext uri="{FF2B5EF4-FFF2-40B4-BE49-F238E27FC236}">
                          <a16:creationId xmlns:a16="http://schemas.microsoft.com/office/drawing/2014/main" id="{3F947B34-F49C-A37F-1689-C2C74BA04D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6200000" flipV="1">
                      <a:off x="5913512" y="4429227"/>
                      <a:ext cx="826938" cy="2"/>
                    </a:xfrm>
                    <a:prstGeom prst="bentConnector3">
                      <a:avLst>
                        <a:gd name="adj1" fmla="val 50000"/>
                      </a:avLst>
                    </a:prstGeom>
                    <a:ln w="38100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Connector: Elbow 43">
                      <a:extLst>
                        <a:ext uri="{FF2B5EF4-FFF2-40B4-BE49-F238E27FC236}">
                          <a16:creationId xmlns:a16="http://schemas.microsoft.com/office/drawing/2014/main" id="{25D3559E-B557-6AEF-E6BB-57C030477D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5267498" y="4429227"/>
                      <a:ext cx="671663" cy="471784"/>
                    </a:xfrm>
                    <a:prstGeom prst="bentConnector3">
                      <a:avLst>
                        <a:gd name="adj1" fmla="val 94985"/>
                      </a:avLst>
                    </a:prstGeom>
                    <a:ln w="38100">
                      <a:solidFill>
                        <a:srgbClr val="7030A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pic>
                <p:nvPicPr>
                  <p:cNvPr id="53" name="Graphic 52" descr="Single gear with solid fill">
                    <a:extLst>
                      <a:ext uri="{FF2B5EF4-FFF2-40B4-BE49-F238E27FC236}">
                        <a16:creationId xmlns:a16="http://schemas.microsoft.com/office/drawing/2014/main" id="{FD9FF292-6A65-88B2-AEE6-2F4D763A573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38612" y="4720002"/>
                    <a:ext cx="938136" cy="93813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0" name="Graphic 59" descr="Female Profile with solid fill">
                  <a:extLst>
                    <a:ext uri="{FF2B5EF4-FFF2-40B4-BE49-F238E27FC236}">
                      <a16:creationId xmlns:a16="http://schemas.microsoft.com/office/drawing/2014/main" id="{7068D16B-1545-C863-79CF-735BFD0CD3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75984" y="2356128"/>
                  <a:ext cx="1959221" cy="1959221"/>
                </a:xfrm>
                <a:prstGeom prst="rect">
                  <a:avLst/>
                </a:prstGeom>
              </p:spPr>
            </p:pic>
          </p:grp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8B72D9E-C3B8-52E4-6EF2-DA141044BD24}"/>
                  </a:ext>
                </a:extLst>
              </p:cNvPr>
              <p:cNvSpPr txBox="1"/>
              <p:nvPr/>
            </p:nvSpPr>
            <p:spPr>
              <a:xfrm>
                <a:off x="6390777" y="2537799"/>
                <a:ext cx="2356573" cy="7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>
                    <a:solidFill>
                      <a:schemeClr val="bg1">
                        <a:lumMod val="75000"/>
                      </a:schemeClr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Database </a:t>
                </a:r>
              </a:p>
              <a:p>
                <a:r>
                  <a:rPr lang="en-US" sz="3600" dirty="0">
                    <a:solidFill>
                      <a:schemeClr val="bg1">
                        <a:lumMod val="75000"/>
                      </a:schemeClr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Administration</a:t>
                </a: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1B224CA-FF82-0ADD-03A9-3E0786ED8233}"/>
                </a:ext>
              </a:extLst>
            </p:cNvPr>
            <p:cNvSpPr/>
            <p:nvPr/>
          </p:nvSpPr>
          <p:spPr>
            <a:xfrm>
              <a:off x="1861073" y="1118795"/>
              <a:ext cx="1336139" cy="8256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Text&#10;&#10;Description automatically generated">
              <a:extLst>
                <a:ext uri="{FF2B5EF4-FFF2-40B4-BE49-F238E27FC236}">
                  <a16:creationId xmlns:a16="http://schemas.microsoft.com/office/drawing/2014/main" id="{56B257D9-CA2D-0A28-C678-17071C87E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9550" y="1220556"/>
              <a:ext cx="1579184" cy="6502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779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B989C9-0CFD-8C62-1DB8-EF04AA8E32BA}"/>
              </a:ext>
            </a:extLst>
          </p:cNvPr>
          <p:cNvSpPr txBox="1"/>
          <p:nvPr/>
        </p:nvSpPr>
        <p:spPr>
          <a:xfrm>
            <a:off x="3287791" y="2890391"/>
            <a:ext cx="67393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Module 2: Relational Databases</a:t>
            </a:r>
          </a:p>
          <a:p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Section 1 Part 1: </a:t>
            </a:r>
            <a:r>
              <a:rPr lang="en-US" sz="3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Relational Model</a:t>
            </a:r>
          </a:p>
          <a:p>
            <a:r>
              <a:rPr lang="en-US" sz="3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M2_S1_p1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Database with solid fill">
            <a:extLst>
              <a:ext uri="{FF2B5EF4-FFF2-40B4-BE49-F238E27FC236}">
                <a16:creationId xmlns:a16="http://schemas.microsoft.com/office/drawing/2014/main" id="{36CA2E72-8587-06B2-5ECE-5B900B3BF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3111" y="2617265"/>
            <a:ext cx="1623470" cy="162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331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DDF4CB-BF3E-AE6A-B4F6-FAEBDC7018C1}"/>
              </a:ext>
            </a:extLst>
          </p:cNvPr>
          <p:cNvSpPr txBox="1"/>
          <p:nvPr/>
        </p:nvSpPr>
        <p:spPr>
          <a:xfrm>
            <a:off x="464191" y="457994"/>
            <a:ext cx="746258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Database models</a:t>
            </a:r>
          </a:p>
          <a:p>
            <a:endParaRPr lang="en-US" sz="3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database model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 a conceptual framework for database software.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78FDFA-48F7-431A-99DA-D57FADBAF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625" y="2701254"/>
            <a:ext cx="6708067" cy="3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0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53D312-D3F2-63FA-D4A8-E59B536CF5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052" t="33450" r="1842" b="20468"/>
          <a:stretch/>
        </p:blipFill>
        <p:spPr>
          <a:xfrm>
            <a:off x="1860882" y="660939"/>
            <a:ext cx="7924802" cy="55361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8E0300-31C4-B9E5-094F-DA03AC68B045}"/>
              </a:ext>
            </a:extLst>
          </p:cNvPr>
          <p:cNvSpPr/>
          <p:nvPr/>
        </p:nvSpPr>
        <p:spPr>
          <a:xfrm>
            <a:off x="2460567" y="2394065"/>
            <a:ext cx="1346662" cy="349134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1433E5E-3446-CB1C-2BFD-0320F104ED45}"/>
              </a:ext>
            </a:extLst>
          </p:cNvPr>
          <p:cNvSpPr/>
          <p:nvPr/>
        </p:nvSpPr>
        <p:spPr>
          <a:xfrm>
            <a:off x="1786270" y="4029739"/>
            <a:ext cx="574342" cy="39340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64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D94966E-842D-9005-15E9-F5C3F4DF6BAA}"/>
              </a:ext>
            </a:extLst>
          </p:cNvPr>
          <p:cNvSpPr txBox="1"/>
          <p:nvPr/>
        </p:nvSpPr>
        <p:spPr>
          <a:xfrm>
            <a:off x="1415715" y="1238253"/>
            <a:ext cx="10567738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Relational data structure</a:t>
            </a:r>
          </a:p>
          <a:p>
            <a:endParaRPr lang="en-US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The </a:t>
            </a:r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relational model </a:t>
            </a: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is a database model based on mathematical principles, with three parts:</a:t>
            </a:r>
          </a:p>
          <a:p>
            <a:endParaRPr lang="en-US" sz="3200" dirty="0">
              <a:solidFill>
                <a:schemeClr val="bg1">
                  <a:lumMod val="6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Data structure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that </a:t>
            </a:r>
            <a:r>
              <a:rPr lang="en-US" sz="32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prescribes how data is organized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Operations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that </a:t>
            </a:r>
            <a:r>
              <a:rPr lang="en-US" sz="32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manipulate data structures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Rules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that govern </a:t>
            </a:r>
            <a:r>
              <a:rPr lang="en-US" sz="32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valid relational data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4CDDCE48-3A68-F8A7-1C93-718B36A6AC98}"/>
              </a:ext>
            </a:extLst>
          </p:cNvPr>
          <p:cNvSpPr/>
          <p:nvPr/>
        </p:nvSpPr>
        <p:spPr>
          <a:xfrm>
            <a:off x="1338943" y="3951514"/>
            <a:ext cx="155121" cy="996043"/>
          </a:xfrm>
          <a:prstGeom prst="leftBrac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CB3D18-4BBB-FB71-AD1D-6A78257A9F08}"/>
              </a:ext>
            </a:extLst>
          </p:cNvPr>
          <p:cNvSpPr txBox="1"/>
          <p:nvPr/>
        </p:nvSpPr>
        <p:spPr>
          <a:xfrm rot="16200000">
            <a:off x="433802" y="4318730"/>
            <a:ext cx="13931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FF0000"/>
                </a:solidFill>
              </a:rPr>
              <a:t>based on set theory</a:t>
            </a:r>
          </a:p>
        </p:txBody>
      </p:sp>
    </p:spTree>
    <p:extLst>
      <p:ext uri="{BB962C8B-B14F-4D97-AF65-F5344CB8AC3E}">
        <p14:creationId xmlns:p14="http://schemas.microsoft.com/office/powerpoint/2010/main" val="12729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2341DA-683A-8B76-EB4C-071967B1D93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94966E-842D-9005-15E9-F5C3F4DF6BAA}"/>
              </a:ext>
            </a:extLst>
          </p:cNvPr>
          <p:cNvSpPr txBox="1"/>
          <p:nvPr/>
        </p:nvSpPr>
        <p:spPr>
          <a:xfrm>
            <a:off x="812131" y="660737"/>
            <a:ext cx="10567738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relational data </a:t>
            </a:r>
            <a:r>
              <a:rPr lang="en-US" sz="3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structure and operations </a:t>
            </a:r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are based on set theory. </a:t>
            </a:r>
          </a:p>
          <a:p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3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set</a:t>
            </a:r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is a </a:t>
            </a:r>
            <a:r>
              <a:rPr lang="en-US" sz="36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collection of values</a:t>
            </a:r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or </a:t>
            </a:r>
            <a:r>
              <a:rPr lang="en-US" sz="3600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elements</a:t>
            </a:r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with no inherent order. </a:t>
            </a:r>
          </a:p>
          <a:p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Sets</a:t>
            </a:r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are denoted with braces: {apple, banana, lemon}</a:t>
            </a:r>
          </a:p>
          <a:p>
            <a:endParaRPr lang="en-US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Since sets have no order, these are equal:</a:t>
            </a:r>
          </a:p>
          <a:p>
            <a:endParaRPr lang="en-US" sz="3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6"/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{apple, banana, lemon} </a:t>
            </a:r>
          </a:p>
          <a:p>
            <a:pPr lvl="6"/>
            <a:r>
              <a:rPr lang="en-US" sz="3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{lemon, banana, apple}.</a:t>
            </a:r>
            <a:endParaRPr lang="en-US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415150"/>
      </p:ext>
    </p:extLst>
  </p:cSld>
  <p:clrMapOvr>
    <a:masterClrMapping/>
  </p:clrMapOvr>
</p:sld>
</file>

<file path=ppt/theme/theme1.xml><?xml version="1.0" encoding="utf-8"?>
<a:theme xmlns:a="http://schemas.openxmlformats.org/drawingml/2006/main" name="JamesMadisonUniversityColors">
  <a:themeElements>
    <a:clrScheme name="JMU ISAT 306">
      <a:dk1>
        <a:srgbClr val="333333"/>
      </a:dk1>
      <a:lt1>
        <a:sysClr val="window" lastClr="FFFFFF"/>
      </a:lt1>
      <a:dk2>
        <a:srgbClr val="450084"/>
      </a:dk2>
      <a:lt2>
        <a:srgbClr val="DACCE6"/>
      </a:lt2>
      <a:accent1>
        <a:srgbClr val="CBB677"/>
      </a:accent1>
      <a:accent2>
        <a:srgbClr val="AD9C65"/>
      </a:accent2>
      <a:accent3>
        <a:srgbClr val="ADCC23"/>
      </a:accent3>
      <a:accent4>
        <a:srgbClr val="DEEBA7"/>
      </a:accent4>
      <a:accent5>
        <a:srgbClr val="3C738B"/>
      </a:accent5>
      <a:accent6>
        <a:srgbClr val="D2EBF5"/>
      </a:accent6>
      <a:hlink>
        <a:srgbClr val="8F8F8F"/>
      </a:hlink>
      <a:folHlink>
        <a:srgbClr val="A5A5A5"/>
      </a:folHlink>
    </a:clrScheme>
    <a:fontScheme name="JMU ISAT 306">
      <a:majorFont>
        <a:latin typeface="Arial"/>
        <a:ea typeface=""/>
        <a:cs typeface=""/>
      </a:majorFont>
      <a:minorFont>
        <a:latin typeface="Ara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mesMadisonUniversityColors" id="{0AC7EDE5-4756-4BD2-A334-AF1E551DE267}" vid="{C5D14BFA-24BD-4BFD-A569-72FD7E750B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JamesMadisonUniversityColors</Template>
  <TotalTime>6134</TotalTime>
  <Words>1364</Words>
  <Application>Microsoft Office PowerPoint</Application>
  <PresentationFormat>Widescreen</PresentationFormat>
  <Paragraphs>225</Paragraphs>
  <Slides>33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Aharoni</vt:lpstr>
      <vt:lpstr>Araial</vt:lpstr>
      <vt:lpstr>Arial</vt:lpstr>
      <vt:lpstr>Calibri</vt:lpstr>
      <vt:lpstr>Courier New</vt:lpstr>
      <vt:lpstr>Roboto</vt:lpstr>
      <vt:lpstr>Söhne</vt:lpstr>
      <vt:lpstr>JamesMadisonUniversityColors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Relational operations</vt:lpstr>
      <vt:lpstr>Relational operations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SQL: Structural query language</vt:lpstr>
      <vt:lpstr>Activity</vt:lpstr>
      <vt:lpstr>Answers</vt:lpstr>
      <vt:lpstr>SQL syntax</vt:lpstr>
      <vt:lpstr>SQL Syntax features</vt:lpstr>
      <vt:lpstr>Activity</vt:lpstr>
      <vt:lpstr>Answer</vt:lpstr>
      <vt:lpstr>Activity</vt:lpstr>
      <vt:lpstr>Answers</vt:lpstr>
      <vt:lpstr>SQL sublanguages</vt:lpstr>
      <vt:lpstr>Activity: Fill in the blank </vt:lpstr>
      <vt:lpstr>Answers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 Cage</dc:creator>
  <cp:lastModifiedBy>Nareman</cp:lastModifiedBy>
  <cp:revision>99</cp:revision>
  <dcterms:created xsi:type="dcterms:W3CDTF">2022-12-25T16:19:40Z</dcterms:created>
  <dcterms:modified xsi:type="dcterms:W3CDTF">2024-01-30T12:20:08Z</dcterms:modified>
</cp:coreProperties>
</file>