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56" r:id="rId2"/>
    <p:sldId id="367" r:id="rId3"/>
    <p:sldId id="368" r:id="rId4"/>
    <p:sldId id="369" r:id="rId5"/>
    <p:sldId id="398" r:id="rId6"/>
    <p:sldId id="399" r:id="rId7"/>
    <p:sldId id="370" r:id="rId8"/>
    <p:sldId id="396" r:id="rId9"/>
    <p:sldId id="397" r:id="rId10"/>
    <p:sldId id="400" r:id="rId11"/>
    <p:sldId id="257" r:id="rId12"/>
    <p:sldId id="258" r:id="rId13"/>
    <p:sldId id="353" r:id="rId14"/>
    <p:sldId id="371" r:id="rId15"/>
    <p:sldId id="354" r:id="rId16"/>
    <p:sldId id="355" r:id="rId17"/>
    <p:sldId id="357" r:id="rId18"/>
    <p:sldId id="401" r:id="rId19"/>
    <p:sldId id="356" r:id="rId20"/>
    <p:sldId id="359" r:id="rId21"/>
    <p:sldId id="360" r:id="rId22"/>
    <p:sldId id="373" r:id="rId23"/>
    <p:sldId id="372" r:id="rId24"/>
    <p:sldId id="361" r:id="rId25"/>
    <p:sldId id="363" r:id="rId26"/>
    <p:sldId id="364" r:id="rId27"/>
    <p:sldId id="365" r:id="rId28"/>
    <p:sldId id="403" r:id="rId29"/>
    <p:sldId id="366" r:id="rId30"/>
    <p:sldId id="375" r:id="rId31"/>
    <p:sldId id="376" r:id="rId32"/>
    <p:sldId id="374" r:id="rId33"/>
    <p:sldId id="377" r:id="rId34"/>
    <p:sldId id="378" r:id="rId35"/>
    <p:sldId id="380" r:id="rId36"/>
    <p:sldId id="382" r:id="rId37"/>
    <p:sldId id="383" r:id="rId38"/>
    <p:sldId id="385" r:id="rId39"/>
    <p:sldId id="386" r:id="rId40"/>
    <p:sldId id="388" r:id="rId41"/>
    <p:sldId id="389" r:id="rId42"/>
    <p:sldId id="404" r:id="rId43"/>
    <p:sldId id="390" r:id="rId44"/>
    <p:sldId id="391" r:id="rId45"/>
    <p:sldId id="392" r:id="rId46"/>
    <p:sldId id="393" r:id="rId47"/>
    <p:sldId id="394" r:id="rId48"/>
    <p:sldId id="395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reman" initials="N" lastIdx="1" clrIdx="0">
    <p:extLst>
      <p:ext uri="{19B8F6BF-5375-455C-9EA6-DF929625EA0E}">
        <p15:presenceInfo xmlns:p15="http://schemas.microsoft.com/office/powerpoint/2012/main" userId="Narem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AA"/>
    <a:srgbClr val="374151"/>
    <a:srgbClr val="1A1AB3"/>
    <a:srgbClr val="E13A7F"/>
    <a:srgbClr val="2E95D3"/>
    <a:srgbClr val="77BAE2"/>
    <a:srgbClr val="282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20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commentAuthors" Target="comment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0A7200-23F3-4302-B95F-C924C8D754A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37C839-40C0-47DC-B160-D0F91C82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363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51E37-811E-87EF-AD12-1DF8E13C5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E852A2-9E99-88B8-D254-F94A00CA31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181E01-D95B-ECA8-13E5-6FCB2CB6A5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Equals a row of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7F65FE-F5C9-4FEF-4417-20EE8A9704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B3EACF-B65D-4497-B031-4E99AF2BD20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851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51E37-811E-87EF-AD12-1DF8E13C5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E852A2-9E99-88B8-D254-F94A00CA31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181E01-D95B-ECA8-13E5-6FCB2CB6A5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Equals a row of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7F65FE-F5C9-4FEF-4417-20EE8A9704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B3EACF-B65D-4497-B031-4E99AF2BD20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95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51E37-811E-87EF-AD12-1DF8E13C5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E852A2-9E99-88B8-D254-F94A00CA31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181E01-D95B-ECA8-13E5-6FCB2CB6A5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Equals a row of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7F65FE-F5C9-4FEF-4417-20EE8A9704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B3EACF-B65D-4497-B031-4E99AF2BD20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641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51E37-811E-87EF-AD12-1DF8E13C5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E852A2-9E99-88B8-D254-F94A00CA31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181E01-D95B-ECA8-13E5-6FCB2CB6A5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Equals a row of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7F65FE-F5C9-4FEF-4417-20EE8A9704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B3EACF-B65D-4497-B031-4E99AF2BD20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272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51E37-811E-87EF-AD12-1DF8E13C5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E852A2-9E99-88B8-D254-F94A00CA31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181E01-D95B-ECA8-13E5-6FCB2CB6A5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Equals a row of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7F65FE-F5C9-4FEF-4417-20EE8A9704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B3EACF-B65D-4497-B031-4E99AF2BD20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8721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51E37-811E-87EF-AD12-1DF8E13C5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E852A2-9E99-88B8-D254-F94A00CA31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181E01-D95B-ECA8-13E5-6FCB2CB6A5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Equals a row of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7F65FE-F5C9-4FEF-4417-20EE8A9704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B3EACF-B65D-4497-B031-4E99AF2BD20F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3036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51E37-811E-87EF-AD12-1DF8E13C5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E852A2-9E99-88B8-D254-F94A00CA31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181E01-D95B-ECA8-13E5-6FCB2CB6A5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Equals a row of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7F65FE-F5C9-4FEF-4417-20EE8A9704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B3EACF-B65D-4497-B031-4E99AF2BD20F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8945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51E37-811E-87EF-AD12-1DF8E13C5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E852A2-9E99-88B8-D254-F94A00CA31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181E01-D95B-ECA8-13E5-6FCB2CB6A5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Equals a row of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7F65FE-F5C9-4FEF-4417-20EE8A9704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B3EACF-B65D-4497-B031-4E99AF2BD20F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633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F506B-BF97-4EE6-8E1C-E0C94F1750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E86FDC-C157-42EF-972C-740EF54EC0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5D0EC8-2298-42BD-8C87-CA93EF6DC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2A43A-4ADF-468E-B9B5-19A4A13F9DD6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019182-2942-43B6-B3F7-E46297B7E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03CDB-4AF5-4F50-AB92-C07AAFE37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8F071-19CA-49D7-BEE4-AEA860FB5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490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0CAAC-5CB4-4328-BA68-58F695DF3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C4A9DF-2052-41C6-85D5-8D7F1E8AB4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4378D4-B127-46F7-B5CB-8649436A9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2A43A-4ADF-468E-B9B5-19A4A13F9DD6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D6112B-ABC1-4120-A7CE-19D4B4BDB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93FE5A-55C9-42F9-8470-E80F2DEE8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8F071-19CA-49D7-BEE4-AEA860FB5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78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7B4798-4FBC-42AF-A62A-D2E35821CD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6CF16B-3419-46B7-9618-E237E1F96D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241BB7-B37C-4646-A73F-E4537FDA2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2A43A-4ADF-468E-B9B5-19A4A13F9DD6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DE124-5CA0-4181-A094-A71EC24C7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75CBB-C157-40B9-A962-3FEFB97C4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8F071-19CA-49D7-BEE4-AEA860FB5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121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88EDA-BEB8-4E8F-8917-7AD966690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7ADDA-BD0E-462E-B1C2-9AA220E11D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ECFFB2-8695-40EA-88AF-D6E8E3ACF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2A43A-4ADF-468E-B9B5-19A4A13F9DD6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D6BA3B-0489-4040-947D-5F30D5B1A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F3F431-0389-4320-99B8-FFB7C986B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8F071-19CA-49D7-BEE4-AEA860FB5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084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AEECB-7DA8-4F1E-9089-A3576A731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816BD9-922E-4CBF-A1E5-4BABBA7FBC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5D267A-55A3-4E7E-998E-75110B506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2A43A-4ADF-468E-B9B5-19A4A13F9DD6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48090B-1713-482F-9624-D4F06AD19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F9ADD7-A257-4CB8-AB13-099714F77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8F071-19CA-49D7-BEE4-AEA860FB5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550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9E02A-9AC7-4B79-B591-ECB8BBA4D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158CD2-BC3F-48D8-A7B6-8016011E25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97377D-776C-46A9-9CB1-2935364A93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8CF9F5-6A3C-46F5-9145-7AF534D23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2A43A-4ADF-468E-B9B5-19A4A13F9DD6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F6E33A-901A-4979-866E-DC87AD618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301612-5951-4F19-8D5B-D5824A37C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8F071-19CA-49D7-BEE4-AEA860FB5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278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DA553-32C9-4D13-89F3-687125A79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57164C-A2C0-4408-96C9-15C8E040A9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C2D02C-9B32-431B-8CEB-5A5E410CC8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5A951C-6550-4880-BADC-21EFEEC5D0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0E8E4A-8354-47EF-A066-96FE1C69EA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5F5912-6CDA-4BFE-B787-AA6F0C1C1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2A43A-4ADF-468E-B9B5-19A4A13F9DD6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C4E5F6-7CEB-492A-92B2-1593DD3A3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0B7FA4-4B81-47A5-A837-44E7AD2AD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8F071-19CA-49D7-BEE4-AEA860FB5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005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C4B1C-183D-42A1-978E-B8D89780C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4A8572-4807-4903-B2E7-19F616409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2A43A-4ADF-468E-B9B5-19A4A13F9DD6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D574AB-357E-432E-A021-D6DDBC5C5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C792B2-FC26-455B-B4C2-7106ECBF3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8F071-19CA-49D7-BEE4-AEA860FB5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766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46D5CD-5967-4A2F-84B0-7AD0D70AF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2A43A-4ADF-468E-B9B5-19A4A13F9DD6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3055F5-3042-4BC0-A944-781808F1B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3D7769-B4DB-4F45-9FFA-F91638FAD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8F071-19CA-49D7-BEE4-AEA860FB5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2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43F7C-E85A-453E-9592-B9B7AAED5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A462F5-A0CC-4641-91AC-180AA8B969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865030-E0D6-4BF9-9057-194DBF0379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CD6A92-6645-4756-934D-315C3E394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2A43A-4ADF-468E-B9B5-19A4A13F9DD6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43611B-1DC7-4A4C-843D-C9F22E1EF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DF2C90-7384-4717-9543-C58CE9FE7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8F071-19CA-49D7-BEE4-AEA860FB5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295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D73BA-8AF7-47BE-B724-A18B1B68B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E379D7-8477-4473-9A3E-36A3B851BC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6EF797-5170-47EA-B67A-844F92796C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947A2C-63D7-4229-82FE-A59F8D069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2A43A-4ADF-468E-B9B5-19A4A13F9DD6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43C8B1-D835-4562-A94E-A120CD8B1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152E42-E674-49E0-AEA2-01431FA5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8F071-19CA-49D7-BEE4-AEA860FB5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952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C7DC7C-2A84-4339-8586-4068FF4ED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E972EA-F7FE-403B-93AA-ECBA727094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62606B-4308-43B2-AD64-A8CC780EE9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2A43A-4ADF-468E-B9B5-19A4A13F9DD6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4D48F4-05BF-46C6-B0BB-91FFEFB43A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5EA897-7D2E-4071-A86B-3100BCC9C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8F071-19CA-49D7-BEE4-AEA860FB5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625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C273E-AB40-44CD-BAC1-731939CA4B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 240 database administration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9AC802-2715-40EC-B460-DCDB5FAF7A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559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2ABF89F-FCA3-4480-8901-B12D3A2DD6B0}"/>
              </a:ext>
            </a:extLst>
          </p:cNvPr>
          <p:cNvSpPr txBox="1"/>
          <p:nvPr/>
        </p:nvSpPr>
        <p:spPr>
          <a:xfrm>
            <a:off x="3870036" y="3329893"/>
            <a:ext cx="42579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M2 S1 Part 3: Null values</a:t>
            </a:r>
          </a:p>
        </p:txBody>
      </p:sp>
    </p:spTree>
    <p:extLst>
      <p:ext uri="{BB962C8B-B14F-4D97-AF65-F5344CB8AC3E}">
        <p14:creationId xmlns:p14="http://schemas.microsoft.com/office/powerpoint/2010/main" val="918793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437C9-E676-44CC-A78F-3F7F8DF70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</a:b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2.7 Null Values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9A3E63-22DC-4DDF-94C7-3D8D15187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609514" cy="4351338"/>
          </a:xfrm>
        </p:spPr>
        <p:txBody>
          <a:bodyPr/>
          <a:lstStyle/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NULL is a special value that represents either </a:t>
            </a:r>
            <a:r>
              <a:rPr lang="en-US" b="0" i="0" dirty="0">
                <a:solidFill>
                  <a:srgbClr val="7030A0"/>
                </a:solidFill>
                <a:effectLst/>
                <a:latin typeface="Roboto" panose="02000000000000000000" pitchFamily="2" charset="0"/>
              </a:rPr>
              <a:t>unknown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 or </a:t>
            </a:r>
            <a:r>
              <a:rPr lang="en-US" b="0" i="0" dirty="0">
                <a:solidFill>
                  <a:srgbClr val="7030A0"/>
                </a:solidFill>
                <a:effectLst/>
                <a:latin typeface="Roboto" panose="02000000000000000000" pitchFamily="2" charset="0"/>
              </a:rPr>
              <a:t>inapplicable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 data.</a:t>
            </a:r>
          </a:p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NULL is not the same as </a:t>
            </a:r>
            <a:r>
              <a:rPr lang="en-US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zero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 for numeric data types or </a:t>
            </a:r>
            <a:r>
              <a:rPr lang="en-US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blanks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 for character data types. </a:t>
            </a:r>
          </a:p>
          <a:p>
            <a:r>
              <a:rPr lang="en-US" dirty="0">
                <a:solidFill>
                  <a:srgbClr val="37474F"/>
                </a:solidFill>
                <a:latin typeface="Roboto" panose="02000000000000000000" pitchFamily="2" charset="0"/>
              </a:rPr>
              <a:t>A column that is a primary key, 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is designated </a:t>
            </a:r>
            <a:r>
              <a:rPr lang="en-US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NOT NULL 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and cannot accept a NULL value or missing data.</a:t>
            </a:r>
            <a:endParaRPr lang="en-US" dirty="0"/>
          </a:p>
        </p:txBody>
      </p:sp>
      <p:pic>
        <p:nvPicPr>
          <p:cNvPr id="1026" name="Picture 2" descr="MySQL IS NULL &amp; IS NOT NULL Tutorial with EXAMPLES">
            <a:extLst>
              <a:ext uri="{FF2B5EF4-FFF2-40B4-BE49-F238E27FC236}">
                <a16:creationId xmlns:a16="http://schemas.microsoft.com/office/drawing/2014/main" id="{B7E4FA92-F9BD-4983-A5DA-612CE6B014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3062" y="4500563"/>
            <a:ext cx="3019425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41C5C7E-4A13-4093-A828-F1797D205A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76999"/>
            <a:ext cx="6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rgbClr val="37474F"/>
              </a:solidFill>
              <a:effectLst/>
              <a:latin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6755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7C778-0804-4C2B-831C-C44D0B979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NOT NULL constraint</a:t>
            </a:r>
            <a:b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3E52D-969B-42E9-9E03-13D9A8EBE5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4772" y="1627904"/>
            <a:ext cx="6887198" cy="4351338"/>
          </a:xfrm>
        </p:spPr>
        <p:txBody>
          <a:bodyPr/>
          <a:lstStyle/>
          <a:p>
            <a:r>
              <a:rPr lang="en-US" dirty="0">
                <a:solidFill>
                  <a:srgbClr val="374151"/>
                </a:solidFill>
              </a:rPr>
              <a:t>By default columns are allowed to have special value </a:t>
            </a:r>
            <a:r>
              <a:rPr lang="en-US" dirty="0">
                <a:solidFill>
                  <a:srgbClr val="7030A0"/>
                </a:solidFill>
              </a:rPr>
              <a:t>Null</a:t>
            </a:r>
            <a:r>
              <a:rPr lang="en-US" dirty="0">
                <a:solidFill>
                  <a:srgbClr val="374151"/>
                </a:solidFill>
              </a:rPr>
              <a:t>.</a:t>
            </a:r>
          </a:p>
          <a:p>
            <a:r>
              <a:rPr lang="en-US" dirty="0">
                <a:solidFill>
                  <a:srgbClr val="374151"/>
                </a:solidFill>
              </a:rPr>
              <a:t>In some situation we don’t want a column to have a Null Value.</a:t>
            </a:r>
          </a:p>
          <a:p>
            <a:r>
              <a:rPr lang="en-US" dirty="0">
                <a:solidFill>
                  <a:srgbClr val="374151"/>
                </a:solidFill>
              </a:rPr>
              <a:t>To make sure that a column cannot have a NULL value we use </a:t>
            </a:r>
            <a:r>
              <a:rPr lang="en-US" dirty="0">
                <a:solidFill>
                  <a:srgbClr val="7030A0"/>
                </a:solidFill>
              </a:rPr>
              <a:t>NOT NULL </a:t>
            </a:r>
            <a:r>
              <a:rPr lang="en-US" dirty="0">
                <a:solidFill>
                  <a:srgbClr val="374151"/>
                </a:solidFill>
              </a:rPr>
              <a:t>constraints.</a:t>
            </a:r>
          </a:p>
          <a:p>
            <a:r>
              <a:rPr lang="en-US" dirty="0">
                <a:solidFill>
                  <a:srgbClr val="374151"/>
                </a:solidFill>
                <a:latin typeface="Söhne"/>
              </a:rPr>
              <a:t>D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atabase won't accept any attempt to leave a NOT NULL </a:t>
            </a:r>
            <a:r>
              <a:rPr lang="en-US" b="0" dirty="0">
                <a:solidFill>
                  <a:srgbClr val="374151"/>
                </a:solidFill>
                <a:effectLst/>
                <a:latin typeface="Söhne"/>
              </a:rPr>
              <a:t>column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without a value.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CC9324-8F81-4342-B216-1C197F1A17AB}"/>
              </a:ext>
            </a:extLst>
          </p:cNvPr>
          <p:cNvSpPr txBox="1"/>
          <p:nvPr/>
        </p:nvSpPr>
        <p:spPr>
          <a:xfrm>
            <a:off x="8391970" y="1464905"/>
            <a:ext cx="3925865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CREATE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TABLE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TableName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(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"/>
              </a:rPr>
              <a:t> </a:t>
            </a:r>
          </a:p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Column1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DATA_TYPE NOT NULL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,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"/>
              </a:rPr>
              <a:t> </a:t>
            </a:r>
          </a:p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Column2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DATA_TYPE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,</a:t>
            </a:r>
          </a:p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...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"/>
              </a:rPr>
              <a:t> </a:t>
            </a:r>
          </a:p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ColumnN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DATA_TYPE</a:t>
            </a:r>
          </a:p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);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"/>
              </a:rPr>
              <a:t> 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EA45D50-0382-4A54-89F4-9EA79913B0A6}"/>
              </a:ext>
            </a:extLst>
          </p:cNvPr>
          <p:cNvSpPr/>
          <p:nvPr/>
        </p:nvSpPr>
        <p:spPr>
          <a:xfrm>
            <a:off x="10874187" y="1812706"/>
            <a:ext cx="1124125" cy="31878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F9157C3-03BB-4849-B24F-48EDC5155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3991" y="4181983"/>
            <a:ext cx="3734321" cy="552527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62FEA51-EED1-420D-8692-5397FD6C48DF}"/>
              </a:ext>
            </a:extLst>
          </p:cNvPr>
          <p:cNvSpPr/>
          <p:nvPr/>
        </p:nvSpPr>
        <p:spPr>
          <a:xfrm>
            <a:off x="11357687" y="4164552"/>
            <a:ext cx="309465" cy="35333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890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723F94-98E4-CA4B-7D7D-65C2B71B4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9E4F88B-A4DD-7B7F-B1F7-F0DDA1F2E5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Project Jupyter - Wikipedia">
            <a:extLst>
              <a:ext uri="{FF2B5EF4-FFF2-40B4-BE49-F238E27FC236}">
                <a16:creationId xmlns:a16="http://schemas.microsoft.com/office/drawing/2014/main" id="{1AEB9988-5E82-B8CA-F4C7-73DC90A947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8758" y="1215118"/>
            <a:ext cx="3650341" cy="408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035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4D524FC-4926-44C1-A512-D3E347944979}"/>
              </a:ext>
            </a:extLst>
          </p:cNvPr>
          <p:cNvSpPr txBox="1">
            <a:spLocks/>
          </p:cNvSpPr>
          <p:nvPr/>
        </p:nvSpPr>
        <p:spPr>
          <a:xfrm>
            <a:off x="1961761" y="2514291"/>
            <a:ext cx="856705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HOW to handle NULL Values in SQL?</a:t>
            </a:r>
          </a:p>
        </p:txBody>
      </p:sp>
    </p:spTree>
    <p:extLst>
      <p:ext uri="{BB962C8B-B14F-4D97-AF65-F5344CB8AC3E}">
        <p14:creationId xmlns:p14="http://schemas.microsoft.com/office/powerpoint/2010/main" val="20012005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C8C9B-1D29-4840-A0BC-40EF94DF6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NULL arithmetic and comparisons</a:t>
            </a:r>
            <a:b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E8FC3B-F820-440D-9131-2203A76BA6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236978" cy="71623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What will happen if we are trying to run the following SQL statement for the table shown below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5DDE6F-81C0-450A-A379-D7D9E94D0A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0743" y="3306346"/>
            <a:ext cx="4696480" cy="1009791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51758A6-2054-456C-A099-2C639C8C4C15}"/>
              </a:ext>
            </a:extLst>
          </p:cNvPr>
          <p:cNvSpPr txBox="1">
            <a:spLocks/>
          </p:cNvSpPr>
          <p:nvPr/>
        </p:nvSpPr>
        <p:spPr>
          <a:xfrm>
            <a:off x="683491" y="2998781"/>
            <a:ext cx="6106931" cy="22623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rgbClr val="2828B7"/>
                </a:solidFill>
                <a:latin typeface="Courier"/>
              </a:rPr>
              <a:t>SELECT</a:t>
            </a:r>
            <a:r>
              <a:rPr lang="en-US" sz="2400" dirty="0">
                <a:latin typeface="Courier"/>
              </a:rPr>
              <a:t> Name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2828B7"/>
                </a:solidFill>
                <a:latin typeface="Courier"/>
              </a:rPr>
              <a:t>FROM</a:t>
            </a:r>
            <a:r>
              <a:rPr lang="en-US" sz="2400" dirty="0">
                <a:latin typeface="Courier"/>
              </a:rPr>
              <a:t> Compensation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2828B7"/>
                </a:solidFill>
                <a:latin typeface="Courier"/>
              </a:rPr>
              <a:t>WHERE</a:t>
            </a:r>
            <a:r>
              <a:rPr lang="en-US" sz="2400" dirty="0">
                <a:latin typeface="Courier"/>
              </a:rPr>
              <a:t> (Salary + Bonus) &gt; 30000;</a:t>
            </a:r>
          </a:p>
          <a:p>
            <a:pPr marL="0" indent="0">
              <a:buNone/>
            </a:pPr>
            <a:r>
              <a:rPr lang="en-US" sz="2400" dirty="0"/>
              <a:t> </a:t>
            </a:r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FECC17D1-5854-47A6-A4D3-D085EC42BD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974" y="4981152"/>
            <a:ext cx="1224566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rgbClr val="37474F"/>
              </a:solidFill>
              <a:effectLst/>
              <a:latin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*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 The = comparison operator returns NULL when either or both operands are NULL, so the WHERE clause evaluates to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NULL for Sam Snead.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595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4251E-F7AD-43BA-912E-53FBE9200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IS NULL operator</a:t>
            </a:r>
            <a:b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B02980-4115-4B76-AB62-B6F0629135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Comparison operators return NULL when either operand is NULL.</a:t>
            </a:r>
          </a:p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 Comparison operators cannot be used to select NULL values.</a:t>
            </a:r>
          </a:p>
          <a:p>
            <a:pPr lvl="1"/>
            <a:r>
              <a:rPr lang="en-US" b="0" i="0" dirty="0">
                <a:solidFill>
                  <a:srgbClr val="37474F"/>
                </a:solidFill>
                <a:effectLst/>
                <a:latin typeface="Courier"/>
              </a:rPr>
              <a:t>SELECT * FROM Employee WHERE Salary = NULL;</a:t>
            </a:r>
            <a:r>
              <a:rPr lang="en-US" dirty="0">
                <a:solidFill>
                  <a:srgbClr val="37474F"/>
                </a:solidFill>
                <a:latin typeface="Roboto" panose="02000000000000000000" pitchFamily="2" charset="0"/>
              </a:rPr>
              <a:t> </a:t>
            </a:r>
          </a:p>
          <a:p>
            <a:pPr lvl="1"/>
            <a:endParaRPr lang="en-US" dirty="0">
              <a:solidFill>
                <a:srgbClr val="37474F"/>
              </a:solidFill>
              <a:latin typeface="Roboto" panose="02000000000000000000" pitchFamily="2" charset="0"/>
            </a:endParaRPr>
          </a:p>
          <a:p>
            <a:pPr lvl="1"/>
            <a:endParaRPr lang="en-US" dirty="0">
              <a:solidFill>
                <a:srgbClr val="37474F"/>
              </a:solidFill>
              <a:latin typeface="Roboto" panose="02000000000000000000" pitchFamily="2" charset="0"/>
            </a:endParaRPr>
          </a:p>
          <a:p>
            <a:pPr marL="457200" lvl="1" indent="0">
              <a:buNone/>
            </a:pPr>
            <a:endParaRPr lang="en-US" dirty="0">
              <a:solidFill>
                <a:srgbClr val="37474F"/>
              </a:solidFill>
              <a:latin typeface="Roboto" panose="02000000000000000000" pitchFamily="2" charset="0"/>
            </a:endParaRPr>
          </a:p>
          <a:p>
            <a:pPr lvl="1"/>
            <a:endParaRPr lang="en-US" dirty="0">
              <a:solidFill>
                <a:srgbClr val="37474F"/>
              </a:solidFill>
              <a:latin typeface="Roboto" panose="02000000000000000000" pitchFamily="2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7D35717-F789-44CB-80A8-6B2FB51F1F36}"/>
              </a:ext>
            </a:extLst>
          </p:cNvPr>
          <p:cNvSpPr/>
          <p:nvPr/>
        </p:nvSpPr>
        <p:spPr>
          <a:xfrm>
            <a:off x="6811861" y="3171039"/>
            <a:ext cx="2499919" cy="49495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CC97CC-5DFD-4B45-AFF0-4C914337405A}"/>
              </a:ext>
            </a:extLst>
          </p:cNvPr>
          <p:cNvSpPr txBox="1"/>
          <p:nvPr/>
        </p:nvSpPr>
        <p:spPr>
          <a:xfrm>
            <a:off x="6990127" y="3800926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Roboto" panose="02000000000000000000" pitchFamily="2" charset="0"/>
              </a:rPr>
              <a:t>will always returns null.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8F8BAC-5996-40DC-A429-9AAF126B6FF6}"/>
              </a:ext>
            </a:extLst>
          </p:cNvPr>
          <p:cNvSpPr txBox="1"/>
          <p:nvPr/>
        </p:nvSpPr>
        <p:spPr>
          <a:xfrm>
            <a:off x="838200" y="5318124"/>
            <a:ext cx="9880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7474F"/>
                </a:solidFill>
                <a:latin typeface="Roboto" panose="02000000000000000000" pitchFamily="2" charset="0"/>
              </a:rPr>
              <a:t>To solve this problem we use IS NULL, or IS NOT NULL</a:t>
            </a:r>
          </a:p>
          <a:p>
            <a:pPr lvl="1"/>
            <a:r>
              <a:rPr lang="en-US" b="0" i="0" dirty="0">
                <a:solidFill>
                  <a:srgbClr val="37474F"/>
                </a:solidFill>
                <a:effectLst/>
                <a:latin typeface="Courier"/>
              </a:rPr>
              <a:t>SELECT * FROM Employee WHERE Salary is NULL;</a:t>
            </a:r>
            <a:r>
              <a:rPr lang="en-US" dirty="0">
                <a:solidFill>
                  <a:srgbClr val="37474F"/>
                </a:solidFill>
                <a:latin typeface="Roboto" panose="02000000000000000000" pitchFamily="2" charset="0"/>
              </a:rPr>
              <a:t> 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087A498-B9E3-4CB2-AE67-25473CCB9DA8}"/>
              </a:ext>
            </a:extLst>
          </p:cNvPr>
          <p:cNvSpPr/>
          <p:nvPr/>
        </p:nvSpPr>
        <p:spPr>
          <a:xfrm>
            <a:off x="5218588" y="5612026"/>
            <a:ext cx="2499919" cy="49495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396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723F94-98E4-CA4B-7D7D-65C2B71B4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9E4F88B-A4DD-7B7F-B1F7-F0DDA1F2E5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Project Jupyter - Wikipedia">
            <a:extLst>
              <a:ext uri="{FF2B5EF4-FFF2-40B4-BE49-F238E27FC236}">
                <a16:creationId xmlns:a16="http://schemas.microsoft.com/office/drawing/2014/main" id="{1AEB9988-5E82-B8CA-F4C7-73DC90A947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8758" y="1215118"/>
            <a:ext cx="3650341" cy="408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4578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BDF4E-6F2E-4ED9-8D11-094117789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7415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NULL and aggregate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3491E4-C2E1-4545-94D0-60CAE92D2B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374151"/>
                </a:solidFill>
              </a:rPr>
              <a:t>An aggregate function operates on numeric values from multiple rows, including only rows selected by the WHERE clause. Aggregate functions include:</a:t>
            </a:r>
          </a:p>
          <a:p>
            <a:pPr lvl="1"/>
            <a:r>
              <a:rPr lang="en-US" dirty="0">
                <a:solidFill>
                  <a:srgbClr val="374151"/>
                </a:solidFill>
              </a:rPr>
              <a:t>SUM, which returns the total of selected values.</a:t>
            </a:r>
          </a:p>
          <a:p>
            <a:pPr lvl="1"/>
            <a:r>
              <a:rPr lang="en-US" dirty="0">
                <a:solidFill>
                  <a:srgbClr val="374151"/>
                </a:solidFill>
              </a:rPr>
              <a:t>AVG, which returns the average of selected values.</a:t>
            </a:r>
          </a:p>
          <a:p>
            <a:pPr lvl="1"/>
            <a:r>
              <a:rPr lang="en-US" dirty="0">
                <a:solidFill>
                  <a:srgbClr val="374151"/>
                </a:solidFill>
              </a:rPr>
              <a:t>MAX, which returns the largest selected value.</a:t>
            </a:r>
          </a:p>
          <a:p>
            <a:pPr lvl="1"/>
            <a:r>
              <a:rPr lang="en-US" dirty="0">
                <a:solidFill>
                  <a:srgbClr val="374151"/>
                </a:solidFill>
              </a:rPr>
              <a:t>MIN, which returns the smallest selected value.</a:t>
            </a:r>
          </a:p>
          <a:p>
            <a:pPr lvl="1"/>
            <a:r>
              <a:rPr lang="en-US" dirty="0">
                <a:solidFill>
                  <a:srgbClr val="374151"/>
                </a:solidFill>
              </a:rPr>
              <a:t>SUM, AVG, MIN, and MAX ignore NULL values.</a:t>
            </a:r>
          </a:p>
          <a:p>
            <a:endParaRPr lang="en-US" dirty="0">
              <a:solidFill>
                <a:srgbClr val="374151"/>
              </a:solidFill>
            </a:endParaRPr>
          </a:p>
          <a:p>
            <a:r>
              <a:rPr lang="en-US" dirty="0">
                <a:solidFill>
                  <a:srgbClr val="374151"/>
                </a:solidFill>
              </a:rPr>
              <a:t>IN these functions Cells with  NULL values are ignored.</a:t>
            </a:r>
          </a:p>
        </p:txBody>
      </p:sp>
    </p:spTree>
    <p:extLst>
      <p:ext uri="{BB962C8B-B14F-4D97-AF65-F5344CB8AC3E}">
        <p14:creationId xmlns:p14="http://schemas.microsoft.com/office/powerpoint/2010/main" val="8591903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0D94C-5162-4912-BEB3-215FF2AF2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NULL logic</a:t>
            </a:r>
            <a:b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AD5984-1EEF-40A0-A033-8978E1054D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In traditional mathematical logic, expressions are always </a:t>
            </a:r>
            <a: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TRUE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 or </a:t>
            </a:r>
            <a: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FALSE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. </a:t>
            </a:r>
          </a:p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When NULL is present, however, a logical expression may be either </a:t>
            </a:r>
            <a: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TRUE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, </a:t>
            </a:r>
            <a: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FALSE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, or </a:t>
            </a:r>
            <a: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NULL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E001A90-1788-4AD2-85F7-D44C780B3E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451" y="4001294"/>
            <a:ext cx="2733675" cy="20764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BB1178F-FECC-4117-B6E2-29AA76773D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0843" y="4644176"/>
            <a:ext cx="1286054" cy="79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434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51214-C674-4C48-97ED-808592308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 on Activity2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4BF25-5DB3-4F4E-A79B-1023B3055B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wrong with this SQL statement?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983B1C-4639-41A3-A5A7-8BBFB06C1A9D}"/>
              </a:ext>
            </a:extLst>
          </p:cNvPr>
          <p:cNvSpPr txBox="1"/>
          <p:nvPr/>
        </p:nvSpPr>
        <p:spPr>
          <a:xfrm>
            <a:off x="1652631" y="2967335"/>
            <a:ext cx="912722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3200" b="0" i="0" dirty="0">
                <a:solidFill>
                  <a:srgbClr val="2828B7"/>
                </a:solidFill>
                <a:effectLst/>
                <a:latin typeface="Courier"/>
              </a:rPr>
              <a:t>ALTER TABLE </a:t>
            </a:r>
            <a:r>
              <a:rPr lang="en-US" sz="3200" b="0" i="0" dirty="0">
                <a:solidFill>
                  <a:srgbClr val="3C3836"/>
                </a:solidFill>
                <a:effectLst/>
                <a:latin typeface="Courier"/>
              </a:rPr>
              <a:t>candidates </a:t>
            </a:r>
          </a:p>
          <a:p>
            <a:pPr marL="0" indent="0">
              <a:buNone/>
            </a:pPr>
            <a:r>
              <a:rPr lang="en-US" sz="3200" b="0" i="0" dirty="0">
                <a:solidFill>
                  <a:srgbClr val="2828B7"/>
                </a:solidFill>
                <a:effectLst/>
                <a:latin typeface="Courier"/>
              </a:rPr>
              <a:t>ADD </a:t>
            </a:r>
            <a:r>
              <a:rPr lang="en-US" sz="3200" b="0" i="0" dirty="0" err="1">
                <a:solidFill>
                  <a:srgbClr val="3C3836"/>
                </a:solidFill>
                <a:effectLst/>
                <a:latin typeface="Courier"/>
              </a:rPr>
              <a:t>home_addres</a:t>
            </a:r>
            <a:r>
              <a:rPr lang="en-US" sz="3200" b="0" i="0" dirty="0" err="1">
                <a:effectLst/>
                <a:latin typeface="Courier"/>
              </a:rPr>
              <a:t>VARCHAR</a:t>
            </a:r>
            <a:r>
              <a:rPr lang="en-US" sz="3200" b="0" i="0" dirty="0">
                <a:solidFill>
                  <a:srgbClr val="3C3836"/>
                </a:solidFill>
                <a:effectLst/>
                <a:latin typeface="Courier"/>
              </a:rPr>
              <a:t>(</a:t>
            </a:r>
            <a:r>
              <a:rPr lang="en-US" sz="3200" b="0" i="0" dirty="0">
                <a:effectLst/>
                <a:latin typeface="Courier"/>
              </a:rPr>
              <a:t>255</a:t>
            </a:r>
            <a:r>
              <a:rPr lang="en-US" sz="3200" b="0" i="0" dirty="0">
                <a:solidFill>
                  <a:srgbClr val="3C3836"/>
                </a:solidFill>
                <a:effectLst/>
                <a:latin typeface="Courier"/>
              </a:rPr>
              <a:t>);</a:t>
            </a:r>
          </a:p>
          <a:p>
            <a:pPr marL="0" indent="0">
              <a:buNone/>
            </a:pPr>
            <a:r>
              <a:rPr lang="en-US" sz="3200" b="0" i="0" dirty="0">
                <a:solidFill>
                  <a:srgbClr val="2828B7"/>
                </a:solidFill>
                <a:effectLst/>
                <a:latin typeface="Courier"/>
              </a:rPr>
              <a:t>ADD </a:t>
            </a:r>
            <a:r>
              <a:rPr lang="en-US" sz="3200" b="0" i="0" dirty="0">
                <a:solidFill>
                  <a:srgbClr val="3C3836"/>
                </a:solidFill>
                <a:effectLst/>
                <a:latin typeface="Courier"/>
              </a:rPr>
              <a:t>dob </a:t>
            </a:r>
            <a:r>
              <a:rPr lang="en-US" sz="3200" b="0" i="0" dirty="0">
                <a:effectLst/>
                <a:latin typeface="Courier"/>
              </a:rPr>
              <a:t>DATE;</a:t>
            </a:r>
            <a:endParaRPr lang="en-US" sz="3200" dirty="0">
              <a:solidFill>
                <a:srgbClr val="3C3836"/>
              </a:solidFill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24598152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723F94-98E4-CA4B-7D7D-65C2B71B4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9E4F88B-A4DD-7B7F-B1F7-F0DDA1F2E5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Project Jupyter - Wikipedia">
            <a:extLst>
              <a:ext uri="{FF2B5EF4-FFF2-40B4-BE49-F238E27FC236}">
                <a16:creationId xmlns:a16="http://schemas.microsoft.com/office/drawing/2014/main" id="{1AEB9988-5E82-B8CA-F4C7-73DC90A947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8758" y="1215118"/>
            <a:ext cx="3650341" cy="408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5715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1CD57-BD5F-4360-B43F-BEB53FE86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DEFAULT values</a:t>
            </a:r>
            <a:b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0AC3ED-048B-4C74-A45A-33C553C879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93016" cy="1391069"/>
          </a:xfrm>
        </p:spPr>
        <p:txBody>
          <a:bodyPr/>
          <a:lstStyle/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When columns are omitted from an INSERT statement, they are automatically assigned </a:t>
            </a:r>
            <a:r>
              <a:rPr lang="en-US" b="0" i="0" dirty="0">
                <a:solidFill>
                  <a:srgbClr val="7030A0"/>
                </a:solidFill>
                <a:effectLst/>
                <a:latin typeface="Söhne"/>
              </a:rPr>
              <a:t>NULL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values,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A5462D-EF68-439B-A87E-CDC035D03A41}"/>
              </a:ext>
            </a:extLst>
          </p:cNvPr>
          <p:cNvSpPr txBox="1"/>
          <p:nvPr/>
        </p:nvSpPr>
        <p:spPr>
          <a:xfrm>
            <a:off x="2695130" y="3129968"/>
            <a:ext cx="423871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AA"/>
                </a:solidFill>
                <a:effectLst/>
                <a:latin typeface="Courier"/>
              </a:rPr>
              <a:t>CREATE TABLE </a:t>
            </a:r>
            <a:r>
              <a:rPr lang="en-US" b="0" i="0" dirty="0">
                <a:solidFill>
                  <a:srgbClr val="374151"/>
                </a:solidFill>
                <a:effectLst/>
                <a:latin typeface="Courier"/>
              </a:rPr>
              <a:t>Employee ( </a:t>
            </a:r>
          </a:p>
          <a:p>
            <a:r>
              <a:rPr lang="en-US" b="0" i="0" dirty="0" err="1">
                <a:solidFill>
                  <a:srgbClr val="374151"/>
                </a:solidFill>
                <a:effectLst/>
                <a:latin typeface="Courier"/>
              </a:rPr>
              <a:t>Employee_ID</a:t>
            </a:r>
            <a:r>
              <a:rPr lang="en-US" b="0" i="0" dirty="0">
                <a:solidFill>
                  <a:srgbClr val="374151"/>
                </a:solidFill>
                <a:effectLst/>
                <a:latin typeface="Courier"/>
              </a:rPr>
              <a:t> </a:t>
            </a:r>
            <a:r>
              <a:rPr lang="en-US" b="0" i="0" dirty="0">
                <a:solidFill>
                  <a:srgbClr val="0000AA"/>
                </a:solidFill>
                <a:effectLst/>
                <a:latin typeface="Courier"/>
              </a:rPr>
              <a:t>INT</a:t>
            </a:r>
            <a:r>
              <a:rPr lang="en-US" dirty="0">
                <a:solidFill>
                  <a:srgbClr val="374151"/>
                </a:solidFill>
                <a:latin typeface="Courier"/>
              </a:rPr>
              <a:t>,</a:t>
            </a:r>
          </a:p>
          <a:p>
            <a:r>
              <a:rPr lang="en-US" b="0" i="0" dirty="0" err="1">
                <a:solidFill>
                  <a:srgbClr val="374151"/>
                </a:solidFill>
                <a:effectLst/>
                <a:latin typeface="Courier"/>
              </a:rPr>
              <a:t>Employee_Name</a:t>
            </a:r>
            <a:r>
              <a:rPr lang="en-US" b="0" i="0" dirty="0">
                <a:solidFill>
                  <a:srgbClr val="374151"/>
                </a:solidFill>
                <a:effectLst/>
                <a:latin typeface="Courier"/>
              </a:rPr>
              <a:t> </a:t>
            </a:r>
            <a:r>
              <a:rPr lang="en-US" b="0" i="0" dirty="0">
                <a:solidFill>
                  <a:srgbClr val="0000AA"/>
                </a:solidFill>
                <a:effectLst/>
                <a:latin typeface="Courier"/>
              </a:rPr>
              <a:t>VARCHAR</a:t>
            </a:r>
            <a:r>
              <a:rPr lang="en-US" dirty="0">
                <a:solidFill>
                  <a:srgbClr val="0000AA"/>
                </a:solidFill>
                <a:latin typeface="Courier"/>
              </a:rPr>
              <a:t>(</a:t>
            </a:r>
            <a:r>
              <a:rPr lang="en-US" b="0" i="0" dirty="0">
                <a:solidFill>
                  <a:srgbClr val="0000AA"/>
                </a:solidFill>
                <a:effectLst/>
                <a:latin typeface="Courier"/>
              </a:rPr>
              <a:t>255)</a:t>
            </a:r>
            <a:r>
              <a:rPr lang="en-US" b="0" i="0" dirty="0">
                <a:solidFill>
                  <a:srgbClr val="374151"/>
                </a:solidFill>
                <a:effectLst/>
                <a:latin typeface="Courier"/>
              </a:rPr>
              <a:t>, </a:t>
            </a:r>
          </a:p>
          <a:p>
            <a:r>
              <a:rPr lang="en-US" b="0" i="0" dirty="0">
                <a:solidFill>
                  <a:srgbClr val="374151"/>
                </a:solidFill>
                <a:effectLst/>
                <a:latin typeface="Courier"/>
              </a:rPr>
              <a:t>Salary </a:t>
            </a:r>
            <a:r>
              <a:rPr lang="en-US" dirty="0">
                <a:solidFill>
                  <a:srgbClr val="0000AA"/>
                </a:solidFill>
                <a:latin typeface="Courier"/>
              </a:rPr>
              <a:t>FLOAT</a:t>
            </a:r>
            <a:r>
              <a:rPr lang="en-US" b="0" i="0" dirty="0">
                <a:solidFill>
                  <a:srgbClr val="0000AA"/>
                </a:solidFill>
                <a:effectLst/>
                <a:latin typeface="Courier"/>
              </a:rPr>
              <a:t> </a:t>
            </a:r>
            <a:r>
              <a:rPr lang="en-US" b="0" i="0" dirty="0">
                <a:solidFill>
                  <a:srgbClr val="374151"/>
                </a:solidFill>
                <a:effectLst/>
                <a:latin typeface="Courier"/>
              </a:rPr>
              <a:t>);</a:t>
            </a:r>
            <a:endParaRPr lang="en-US" dirty="0">
              <a:solidFill>
                <a:srgbClr val="374151"/>
              </a:solidFill>
              <a:latin typeface="Courier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8226E3-E317-4EA4-B6B3-7D5926ADAEEE}"/>
              </a:ext>
            </a:extLst>
          </p:cNvPr>
          <p:cNvSpPr txBox="1"/>
          <p:nvPr/>
        </p:nvSpPr>
        <p:spPr>
          <a:xfrm>
            <a:off x="7112000" y="3216694"/>
            <a:ext cx="471921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AA"/>
                </a:solidFill>
                <a:effectLst/>
                <a:latin typeface="Courier"/>
              </a:rPr>
              <a:t>INSERT INTO </a:t>
            </a:r>
            <a:r>
              <a:rPr lang="en-US" b="0" i="0" dirty="0">
                <a:effectLst/>
                <a:latin typeface="Courier"/>
              </a:rPr>
              <a:t>Employee (</a:t>
            </a:r>
            <a:r>
              <a:rPr lang="en-US" b="0" i="0" dirty="0" err="1">
                <a:effectLst/>
                <a:latin typeface="Courier"/>
              </a:rPr>
              <a:t>Employee_ID,Employee_Name</a:t>
            </a:r>
            <a:r>
              <a:rPr lang="en-US" b="0" i="0" dirty="0">
                <a:effectLst/>
                <a:latin typeface="Courier"/>
              </a:rPr>
              <a:t>) </a:t>
            </a:r>
          </a:p>
          <a:p>
            <a:r>
              <a:rPr lang="en-US" b="0" i="0" dirty="0">
                <a:solidFill>
                  <a:srgbClr val="0000AA"/>
                </a:solidFill>
                <a:effectLst/>
                <a:latin typeface="Courier"/>
              </a:rPr>
              <a:t>VALUES</a:t>
            </a:r>
            <a:r>
              <a:rPr lang="en-US" b="0" i="0" dirty="0">
                <a:solidFill>
                  <a:srgbClr val="FFFFFF"/>
                </a:solidFill>
                <a:effectLst/>
                <a:latin typeface="Courier"/>
              </a:rPr>
              <a:t> </a:t>
            </a:r>
            <a:r>
              <a:rPr lang="en-US" dirty="0">
                <a:latin typeface="Courier"/>
              </a:rPr>
              <a:t>(</a:t>
            </a:r>
            <a:r>
              <a:rPr lang="en-US" i="0" dirty="0">
                <a:effectLst/>
                <a:latin typeface="Courier"/>
              </a:rPr>
              <a:t>1, 'John’);</a:t>
            </a:r>
            <a:endParaRPr lang="en-US" dirty="0">
              <a:latin typeface="Courier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FAE5F0-8A34-4CBF-B705-EEF164AAF3E3}"/>
              </a:ext>
            </a:extLst>
          </p:cNvPr>
          <p:cNvSpPr txBox="1"/>
          <p:nvPr/>
        </p:nvSpPr>
        <p:spPr>
          <a:xfrm>
            <a:off x="2957557" y="5066439"/>
            <a:ext cx="643837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The value for salary will be NULL</a:t>
            </a:r>
            <a:r>
              <a:rPr lang="en-US" dirty="0">
                <a:solidFill>
                  <a:srgbClr val="374151"/>
                </a:solidFill>
                <a:latin typeface="Söhne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674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1CD57-BD5F-4360-B43F-BEB53FE86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DEFAULT values</a:t>
            </a:r>
            <a:b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0AC3ED-048B-4C74-A45A-33C553C879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79493"/>
            <a:ext cx="10993016" cy="1200329"/>
          </a:xfrm>
        </p:spPr>
        <p:txBody>
          <a:bodyPr>
            <a:normAutofit fontScale="92500"/>
          </a:bodyPr>
          <a:lstStyle/>
          <a:p>
            <a:r>
              <a:rPr lang="en-US" dirty="0">
                <a:solidFill>
                  <a:srgbClr val="374151"/>
                </a:solidFill>
                <a:latin typeface="Söhne"/>
              </a:rPr>
              <a:t>I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f a column has a </a:t>
            </a:r>
            <a:r>
              <a:rPr lang="en-US" b="0" i="0" dirty="0">
                <a:solidFill>
                  <a:srgbClr val="7030A0"/>
                </a:solidFill>
                <a:effectLst/>
                <a:latin typeface="Söhne"/>
              </a:rPr>
              <a:t>NOT NULL </a:t>
            </a: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constraint and is omitted, the insertion is rejected.</a:t>
            </a:r>
          </a:p>
          <a:p>
            <a:pPr marL="0" indent="0">
              <a:buNone/>
            </a:pPr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A5462D-EF68-439B-A87E-CDC035D03A41}"/>
              </a:ext>
            </a:extLst>
          </p:cNvPr>
          <p:cNvSpPr txBox="1"/>
          <p:nvPr/>
        </p:nvSpPr>
        <p:spPr>
          <a:xfrm>
            <a:off x="2424939" y="3151188"/>
            <a:ext cx="423871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2E95D3"/>
                </a:solidFill>
                <a:effectLst/>
                <a:latin typeface="Söhne Mono"/>
              </a:rPr>
              <a:t>CREATE</a:t>
            </a:r>
            <a:r>
              <a:rPr lang="en-US" b="0" i="0" dirty="0">
                <a:solidFill>
                  <a:srgbClr val="FFFFFF"/>
                </a:solidFill>
                <a:effectLst/>
                <a:latin typeface="Söhne Mono"/>
              </a:rPr>
              <a:t> </a:t>
            </a:r>
            <a:r>
              <a:rPr lang="en-US" b="0" i="0" dirty="0">
                <a:solidFill>
                  <a:srgbClr val="2E95D3"/>
                </a:solidFill>
                <a:effectLst/>
                <a:latin typeface="Söhne Mono"/>
              </a:rPr>
              <a:t>TABLE</a:t>
            </a:r>
            <a:r>
              <a:rPr lang="en-US" b="0" i="0" dirty="0">
                <a:solidFill>
                  <a:srgbClr val="FFFFFF"/>
                </a:solidFill>
                <a:effectLst/>
                <a:latin typeface="Söhne Mono"/>
              </a:rPr>
              <a:t> </a:t>
            </a:r>
            <a:r>
              <a:rPr lang="en-US" b="0" i="0" dirty="0">
                <a:effectLst/>
                <a:latin typeface="Söhne Mono"/>
              </a:rPr>
              <a:t>Employee ( </a:t>
            </a:r>
          </a:p>
          <a:p>
            <a:r>
              <a:rPr lang="en-US" b="0" i="0" dirty="0" err="1">
                <a:effectLst/>
                <a:latin typeface="Söhne Mono"/>
              </a:rPr>
              <a:t>Employee_ID</a:t>
            </a:r>
            <a:r>
              <a:rPr lang="en-US" b="0" i="0" dirty="0">
                <a:effectLst/>
                <a:latin typeface="Söhne Mono"/>
              </a:rPr>
              <a:t> </a:t>
            </a:r>
            <a:r>
              <a:rPr lang="en-US" b="0" i="0" dirty="0">
                <a:solidFill>
                  <a:srgbClr val="DF3079"/>
                </a:solidFill>
                <a:effectLst/>
                <a:latin typeface="Söhne Mono"/>
              </a:rPr>
              <a:t>INT</a:t>
            </a:r>
            <a:r>
              <a:rPr lang="en-US" dirty="0">
                <a:latin typeface="Söhne Mono"/>
              </a:rPr>
              <a:t>,</a:t>
            </a:r>
          </a:p>
          <a:p>
            <a:r>
              <a:rPr lang="en-US" b="0" i="0" dirty="0" err="1">
                <a:effectLst/>
                <a:latin typeface="Söhne Mono"/>
              </a:rPr>
              <a:t>Employee_Name</a:t>
            </a:r>
            <a:r>
              <a:rPr lang="en-US" b="0" i="0" dirty="0">
                <a:effectLst/>
                <a:latin typeface="Söhne Mono"/>
              </a:rPr>
              <a:t> </a:t>
            </a:r>
            <a:r>
              <a:rPr lang="en-US" b="0" i="0" dirty="0">
                <a:solidFill>
                  <a:srgbClr val="DF3079"/>
                </a:solidFill>
                <a:effectLst/>
                <a:latin typeface="Söhne Mono"/>
              </a:rPr>
              <a:t>VARCHAR</a:t>
            </a:r>
            <a:r>
              <a:rPr lang="en-US" dirty="0">
                <a:solidFill>
                  <a:srgbClr val="E13A7F"/>
                </a:solidFill>
                <a:latin typeface="Söhne Mono"/>
              </a:rPr>
              <a:t>(</a:t>
            </a:r>
            <a:r>
              <a:rPr lang="en-US" b="0" i="0" dirty="0">
                <a:solidFill>
                  <a:srgbClr val="DF3079"/>
                </a:solidFill>
                <a:effectLst/>
                <a:latin typeface="Söhne Mono"/>
              </a:rPr>
              <a:t>255),</a:t>
            </a:r>
            <a:r>
              <a:rPr lang="en-US" b="0" i="0" dirty="0">
                <a:solidFill>
                  <a:srgbClr val="FFFFFF"/>
                </a:solidFill>
                <a:effectLst/>
                <a:latin typeface="Söhne Mono"/>
              </a:rPr>
              <a:t>), </a:t>
            </a:r>
          </a:p>
          <a:p>
            <a:r>
              <a:rPr lang="en-US" b="0" i="0" dirty="0">
                <a:effectLst/>
                <a:latin typeface="Söhne Mono"/>
              </a:rPr>
              <a:t>Salary </a:t>
            </a:r>
            <a:r>
              <a:rPr lang="en-US" dirty="0">
                <a:solidFill>
                  <a:srgbClr val="DF3079"/>
                </a:solidFill>
                <a:latin typeface="Söhne Mono"/>
              </a:rPr>
              <a:t>FLOAT</a:t>
            </a:r>
            <a:r>
              <a:rPr lang="en-US" dirty="0">
                <a:solidFill>
                  <a:srgbClr val="FFFFFF"/>
                </a:solidFill>
                <a:latin typeface="Söhne Mono"/>
              </a:rPr>
              <a:t> </a:t>
            </a:r>
            <a:r>
              <a:rPr lang="en-US" dirty="0">
                <a:solidFill>
                  <a:srgbClr val="E13A7F"/>
                </a:solidFill>
                <a:latin typeface="Söhne Mono"/>
              </a:rPr>
              <a:t>NOT NULL</a:t>
            </a:r>
            <a:r>
              <a:rPr lang="en-US" b="0" i="0" dirty="0">
                <a:effectLst/>
                <a:latin typeface="Söhne Mono"/>
              </a:rPr>
              <a:t>);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8226E3-E317-4EA4-B6B3-7D5926ADAEEE}"/>
              </a:ext>
            </a:extLst>
          </p:cNvPr>
          <p:cNvSpPr txBox="1"/>
          <p:nvPr/>
        </p:nvSpPr>
        <p:spPr>
          <a:xfrm>
            <a:off x="6663653" y="3151188"/>
            <a:ext cx="371386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2E95D3"/>
                </a:solidFill>
                <a:effectLst/>
                <a:latin typeface="Söhne Mono"/>
              </a:rPr>
              <a:t>INSERT</a:t>
            </a:r>
            <a:r>
              <a:rPr lang="en-US" b="0" i="0" dirty="0">
                <a:solidFill>
                  <a:srgbClr val="FFFFFF"/>
                </a:solidFill>
                <a:effectLst/>
                <a:latin typeface="Söhne Mono"/>
              </a:rPr>
              <a:t> </a:t>
            </a:r>
            <a:r>
              <a:rPr lang="en-US" b="0" i="0" dirty="0">
                <a:solidFill>
                  <a:srgbClr val="2E95D3"/>
                </a:solidFill>
                <a:effectLst/>
                <a:latin typeface="Söhne Mono"/>
              </a:rPr>
              <a:t>INTO</a:t>
            </a:r>
            <a:r>
              <a:rPr lang="en-US" b="0" i="0" dirty="0">
                <a:solidFill>
                  <a:srgbClr val="FFFFFF"/>
                </a:solidFill>
                <a:effectLst/>
                <a:latin typeface="Söhne Mono"/>
              </a:rPr>
              <a:t> </a:t>
            </a:r>
            <a:r>
              <a:rPr lang="en-US" b="0" i="0" dirty="0">
                <a:effectLst/>
                <a:latin typeface="Söhne Mono"/>
              </a:rPr>
              <a:t>Employee (</a:t>
            </a:r>
            <a:r>
              <a:rPr lang="en-US" b="0" i="0" dirty="0" err="1">
                <a:effectLst/>
                <a:latin typeface="Söhne Mono"/>
              </a:rPr>
              <a:t>Employee_ID</a:t>
            </a:r>
            <a:r>
              <a:rPr lang="en-US" b="0" i="0" dirty="0">
                <a:effectLst/>
                <a:latin typeface="Söhne Mono"/>
              </a:rPr>
              <a:t>, </a:t>
            </a:r>
            <a:r>
              <a:rPr lang="en-US" b="0" i="0" dirty="0" err="1">
                <a:effectLst/>
                <a:latin typeface="Söhne Mono"/>
              </a:rPr>
              <a:t>Employee_Name</a:t>
            </a:r>
            <a:r>
              <a:rPr lang="en-US" b="0" i="0" dirty="0">
                <a:effectLst/>
                <a:latin typeface="Söhne Mono"/>
              </a:rPr>
              <a:t>) </a:t>
            </a:r>
            <a:r>
              <a:rPr lang="en-US" b="0" i="0" dirty="0">
                <a:solidFill>
                  <a:srgbClr val="2E95D3"/>
                </a:solidFill>
                <a:effectLst/>
                <a:latin typeface="Söhne Mono"/>
              </a:rPr>
              <a:t>VALUES</a:t>
            </a:r>
            <a:r>
              <a:rPr lang="en-US" b="0" i="0" dirty="0">
                <a:solidFill>
                  <a:srgbClr val="FFFFFF"/>
                </a:solidFill>
                <a:effectLst/>
                <a:latin typeface="Söhne Mono"/>
              </a:rPr>
              <a:t> </a:t>
            </a:r>
            <a:r>
              <a:rPr lang="en-US" dirty="0">
                <a:solidFill>
                  <a:srgbClr val="E13A7F"/>
                </a:solidFill>
                <a:latin typeface="Söhne Mono"/>
              </a:rPr>
              <a:t>(</a:t>
            </a:r>
            <a:r>
              <a:rPr lang="en-US" b="0" i="0" dirty="0">
                <a:solidFill>
                  <a:srgbClr val="DF3079"/>
                </a:solidFill>
                <a:effectLst/>
                <a:latin typeface="Söhne Mono"/>
              </a:rPr>
              <a:t>1</a:t>
            </a:r>
            <a:r>
              <a:rPr lang="en-US" b="0" i="0" dirty="0">
                <a:solidFill>
                  <a:srgbClr val="FFFFFF"/>
                </a:solidFill>
                <a:effectLst/>
                <a:latin typeface="Söhne Mono"/>
              </a:rPr>
              <a:t>, </a:t>
            </a:r>
            <a:r>
              <a:rPr lang="en-US" b="0" i="0" dirty="0">
                <a:solidFill>
                  <a:srgbClr val="00A67D"/>
                </a:solidFill>
                <a:effectLst/>
                <a:latin typeface="Söhne Mono"/>
              </a:rPr>
              <a:t>'John’</a:t>
            </a:r>
            <a:r>
              <a:rPr lang="en-US" b="0" i="0" dirty="0">
                <a:solidFill>
                  <a:srgbClr val="E13A7F"/>
                </a:solidFill>
                <a:effectLst/>
                <a:latin typeface="Söhne Mono"/>
              </a:rPr>
              <a:t>);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FAE5F0-8A34-4CBF-B705-EEF164AAF3E3}"/>
              </a:ext>
            </a:extLst>
          </p:cNvPr>
          <p:cNvSpPr txBox="1"/>
          <p:nvPr/>
        </p:nvSpPr>
        <p:spPr>
          <a:xfrm>
            <a:off x="3140152" y="5087113"/>
            <a:ext cx="591169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Salary column is omitted, so insert statement will be rejected</a:t>
            </a:r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4762F10-9587-48A4-923B-5C4D050BD174}"/>
              </a:ext>
            </a:extLst>
          </p:cNvPr>
          <p:cNvSpPr/>
          <p:nvPr/>
        </p:nvSpPr>
        <p:spPr>
          <a:xfrm>
            <a:off x="3741576" y="3993502"/>
            <a:ext cx="942391" cy="358015"/>
          </a:xfrm>
          <a:prstGeom prst="roundRect">
            <a:avLst/>
          </a:prstGeom>
          <a:noFill/>
          <a:ln w="25400">
            <a:solidFill>
              <a:srgbClr val="2828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085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E16F9-F99D-4F9D-87A6-19C8A9E6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DEFAULT values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595FC0-346E-411C-9F11-429A51599E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374151"/>
                </a:solidFill>
                <a:latin typeface="Söhne"/>
              </a:rPr>
              <a:t>We can set a value for a column, so if we don’t provide a value for that column in the insert statement, it gets a default value instead of being assigned NULL 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5A7E4E-B302-47A7-A7D7-5FFD5E26EE3C}"/>
              </a:ext>
            </a:extLst>
          </p:cNvPr>
          <p:cNvSpPr txBox="1"/>
          <p:nvPr/>
        </p:nvSpPr>
        <p:spPr>
          <a:xfrm>
            <a:off x="1018171" y="3562693"/>
            <a:ext cx="423871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2E95D3"/>
                </a:solidFill>
                <a:effectLst/>
                <a:latin typeface="Söhne Mono"/>
              </a:rPr>
              <a:t>CREATE</a:t>
            </a:r>
            <a:r>
              <a:rPr lang="en-US" b="0" i="0" dirty="0">
                <a:solidFill>
                  <a:srgbClr val="FFFFFF"/>
                </a:solidFill>
                <a:effectLst/>
                <a:latin typeface="Söhne Mono"/>
              </a:rPr>
              <a:t> </a:t>
            </a:r>
            <a:r>
              <a:rPr lang="en-US" b="0" i="0" dirty="0">
                <a:solidFill>
                  <a:srgbClr val="2E95D3"/>
                </a:solidFill>
                <a:effectLst/>
                <a:latin typeface="Söhne Mono"/>
              </a:rPr>
              <a:t>TABLE</a:t>
            </a:r>
            <a:r>
              <a:rPr lang="en-US" b="0" i="0" dirty="0">
                <a:solidFill>
                  <a:srgbClr val="FFFFFF"/>
                </a:solidFill>
                <a:effectLst/>
                <a:latin typeface="Söhne Mono"/>
              </a:rPr>
              <a:t> </a:t>
            </a:r>
            <a:r>
              <a:rPr lang="en-US" b="0" i="0" dirty="0">
                <a:effectLst/>
                <a:latin typeface="Söhne Mono"/>
              </a:rPr>
              <a:t>Employee ( </a:t>
            </a:r>
          </a:p>
          <a:p>
            <a:r>
              <a:rPr lang="en-US" b="0" i="0" dirty="0" err="1">
                <a:effectLst/>
                <a:latin typeface="Söhne Mono"/>
              </a:rPr>
              <a:t>Employee_ID</a:t>
            </a:r>
            <a:r>
              <a:rPr lang="en-US" b="0" i="0" dirty="0">
                <a:effectLst/>
                <a:latin typeface="Söhne Mono"/>
              </a:rPr>
              <a:t> </a:t>
            </a:r>
            <a:r>
              <a:rPr lang="en-US" b="0" i="0" dirty="0">
                <a:solidFill>
                  <a:srgbClr val="DF3079"/>
                </a:solidFill>
                <a:effectLst/>
                <a:latin typeface="Söhne Mono"/>
              </a:rPr>
              <a:t>INT</a:t>
            </a:r>
            <a:r>
              <a:rPr lang="en-US" dirty="0">
                <a:latin typeface="Söhne Mono"/>
              </a:rPr>
              <a:t>,</a:t>
            </a:r>
          </a:p>
          <a:p>
            <a:r>
              <a:rPr lang="en-US" b="0" i="0" dirty="0" err="1">
                <a:effectLst/>
                <a:latin typeface="Söhne Mono"/>
              </a:rPr>
              <a:t>Employee_Name</a:t>
            </a:r>
            <a:r>
              <a:rPr lang="en-US" b="0" i="0" dirty="0">
                <a:effectLst/>
                <a:latin typeface="Söhne Mono"/>
              </a:rPr>
              <a:t> </a:t>
            </a:r>
            <a:r>
              <a:rPr lang="en-US" b="0" i="0" dirty="0">
                <a:solidFill>
                  <a:srgbClr val="DF3079"/>
                </a:solidFill>
                <a:effectLst/>
                <a:latin typeface="Söhne Mono"/>
              </a:rPr>
              <a:t>VARCHAR</a:t>
            </a:r>
            <a:r>
              <a:rPr lang="en-US" dirty="0">
                <a:solidFill>
                  <a:srgbClr val="E13A7F"/>
                </a:solidFill>
                <a:latin typeface="Söhne Mono"/>
              </a:rPr>
              <a:t>(</a:t>
            </a:r>
            <a:r>
              <a:rPr lang="en-US" b="0" i="0" dirty="0">
                <a:solidFill>
                  <a:srgbClr val="DF3079"/>
                </a:solidFill>
                <a:effectLst/>
                <a:latin typeface="Söhne Mono"/>
              </a:rPr>
              <a:t>255),</a:t>
            </a:r>
            <a:r>
              <a:rPr lang="en-US" b="0" i="0" dirty="0">
                <a:solidFill>
                  <a:srgbClr val="FFFFFF"/>
                </a:solidFill>
                <a:effectLst/>
                <a:latin typeface="Söhne Mono"/>
              </a:rPr>
              <a:t>), </a:t>
            </a:r>
          </a:p>
          <a:p>
            <a:r>
              <a:rPr lang="en-US" b="0" i="0" dirty="0">
                <a:effectLst/>
                <a:latin typeface="Söhne Mono"/>
              </a:rPr>
              <a:t>Salary </a:t>
            </a:r>
            <a:r>
              <a:rPr lang="en-US" b="0" i="0" dirty="0">
                <a:solidFill>
                  <a:srgbClr val="DF3079"/>
                </a:solidFill>
                <a:effectLst/>
                <a:latin typeface="Söhne Mono"/>
              </a:rPr>
              <a:t>INT</a:t>
            </a:r>
            <a:r>
              <a:rPr lang="en-US" b="0" i="0" dirty="0">
                <a:solidFill>
                  <a:srgbClr val="FFFFFF"/>
                </a:solidFill>
                <a:effectLst/>
                <a:latin typeface="Söhne Mono"/>
              </a:rPr>
              <a:t> </a:t>
            </a:r>
            <a:r>
              <a:rPr lang="en-US" b="0" i="0" dirty="0">
                <a:solidFill>
                  <a:srgbClr val="2E95D3"/>
                </a:solidFill>
                <a:effectLst/>
                <a:latin typeface="Söhne Mono"/>
              </a:rPr>
              <a:t>DEFAULT</a:t>
            </a:r>
            <a:r>
              <a:rPr lang="en-US" b="0" i="0" dirty="0">
                <a:solidFill>
                  <a:srgbClr val="FFFFFF"/>
                </a:solidFill>
                <a:effectLst/>
                <a:latin typeface="Söhne Mono"/>
              </a:rPr>
              <a:t> </a:t>
            </a:r>
            <a:r>
              <a:rPr lang="en-US" b="0" i="0" dirty="0">
                <a:solidFill>
                  <a:srgbClr val="DF3079"/>
                </a:solidFill>
                <a:effectLst/>
                <a:latin typeface="Söhne Mono"/>
              </a:rPr>
              <a:t>50000</a:t>
            </a:r>
            <a:r>
              <a:rPr lang="en-US" b="0" i="0" dirty="0">
                <a:solidFill>
                  <a:srgbClr val="FFFFFF"/>
                </a:solidFill>
                <a:effectLst/>
                <a:latin typeface="Söhne Mono"/>
              </a:rPr>
              <a:t> </a:t>
            </a:r>
            <a:r>
              <a:rPr lang="en-US" b="0" i="0" dirty="0">
                <a:effectLst/>
                <a:latin typeface="Söhne Mono"/>
              </a:rPr>
              <a:t>);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E3531A-8282-4B6B-B877-93F09E5E1A7B}"/>
              </a:ext>
            </a:extLst>
          </p:cNvPr>
          <p:cNvSpPr txBox="1"/>
          <p:nvPr/>
        </p:nvSpPr>
        <p:spPr>
          <a:xfrm>
            <a:off x="5078186" y="3701192"/>
            <a:ext cx="371386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2E95D3"/>
                </a:solidFill>
                <a:effectLst/>
                <a:latin typeface="Söhne Mono"/>
              </a:rPr>
              <a:t>INSERT</a:t>
            </a:r>
            <a:r>
              <a:rPr lang="en-US" b="0" i="0" dirty="0">
                <a:solidFill>
                  <a:srgbClr val="FFFFFF"/>
                </a:solidFill>
                <a:effectLst/>
                <a:latin typeface="Söhne Mono"/>
              </a:rPr>
              <a:t> </a:t>
            </a:r>
            <a:r>
              <a:rPr lang="en-US" b="0" i="0" dirty="0">
                <a:solidFill>
                  <a:srgbClr val="2E95D3"/>
                </a:solidFill>
                <a:effectLst/>
                <a:latin typeface="Söhne Mono"/>
              </a:rPr>
              <a:t>INTO</a:t>
            </a:r>
            <a:r>
              <a:rPr lang="en-US" b="0" i="0" dirty="0">
                <a:solidFill>
                  <a:srgbClr val="FFFFFF"/>
                </a:solidFill>
                <a:effectLst/>
                <a:latin typeface="Söhne Mono"/>
              </a:rPr>
              <a:t> </a:t>
            </a:r>
            <a:r>
              <a:rPr lang="en-US" b="0" i="0" dirty="0">
                <a:effectLst/>
                <a:latin typeface="Söhne Mono"/>
              </a:rPr>
              <a:t>Employee (</a:t>
            </a:r>
            <a:r>
              <a:rPr lang="en-US" b="0" i="0" dirty="0" err="1">
                <a:effectLst/>
                <a:latin typeface="Söhne Mono"/>
              </a:rPr>
              <a:t>Employee_ID</a:t>
            </a:r>
            <a:r>
              <a:rPr lang="en-US" b="0" i="0" dirty="0">
                <a:effectLst/>
                <a:latin typeface="Söhne Mono"/>
              </a:rPr>
              <a:t>, </a:t>
            </a:r>
            <a:r>
              <a:rPr lang="en-US" b="0" i="0" dirty="0" err="1">
                <a:effectLst/>
                <a:latin typeface="Söhne Mono"/>
              </a:rPr>
              <a:t>Employee_Name</a:t>
            </a:r>
            <a:r>
              <a:rPr lang="en-US" b="0" i="0" dirty="0">
                <a:effectLst/>
                <a:latin typeface="Söhne Mono"/>
              </a:rPr>
              <a:t>) </a:t>
            </a:r>
            <a:r>
              <a:rPr lang="en-US" b="0" i="0" dirty="0">
                <a:solidFill>
                  <a:srgbClr val="2E95D3"/>
                </a:solidFill>
                <a:effectLst/>
                <a:latin typeface="Söhne Mono"/>
              </a:rPr>
              <a:t>VALUES</a:t>
            </a:r>
            <a:r>
              <a:rPr lang="en-US" b="0" i="0" dirty="0">
                <a:solidFill>
                  <a:srgbClr val="FFFFFF"/>
                </a:solidFill>
                <a:effectLst/>
                <a:latin typeface="Söhne Mono"/>
              </a:rPr>
              <a:t> </a:t>
            </a:r>
            <a:r>
              <a:rPr lang="en-US" dirty="0">
                <a:solidFill>
                  <a:srgbClr val="E13A7F"/>
                </a:solidFill>
                <a:latin typeface="Söhne Mono"/>
              </a:rPr>
              <a:t>(</a:t>
            </a:r>
            <a:r>
              <a:rPr lang="en-US" b="0" i="0" dirty="0">
                <a:solidFill>
                  <a:srgbClr val="DF3079"/>
                </a:solidFill>
                <a:effectLst/>
                <a:latin typeface="Söhne Mono"/>
              </a:rPr>
              <a:t>1</a:t>
            </a:r>
            <a:r>
              <a:rPr lang="en-US" b="0" i="0" dirty="0">
                <a:solidFill>
                  <a:srgbClr val="FFFFFF"/>
                </a:solidFill>
                <a:effectLst/>
                <a:latin typeface="Söhne Mono"/>
              </a:rPr>
              <a:t>, </a:t>
            </a:r>
            <a:r>
              <a:rPr lang="en-US" b="0" i="0" dirty="0">
                <a:solidFill>
                  <a:srgbClr val="00A67D"/>
                </a:solidFill>
                <a:effectLst/>
                <a:latin typeface="Söhne Mono"/>
              </a:rPr>
              <a:t>'John’</a:t>
            </a:r>
            <a:r>
              <a:rPr lang="en-US" b="0" i="0" dirty="0">
                <a:solidFill>
                  <a:srgbClr val="E13A7F"/>
                </a:solidFill>
                <a:effectLst/>
                <a:latin typeface="Söhne Mono"/>
              </a:rPr>
              <a:t>);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ADBCDD-888E-49C4-AD4F-90EFD0CCEE97}"/>
              </a:ext>
            </a:extLst>
          </p:cNvPr>
          <p:cNvSpPr txBox="1"/>
          <p:nvPr/>
        </p:nvSpPr>
        <p:spPr>
          <a:xfrm>
            <a:off x="3791200" y="5572117"/>
            <a:ext cx="547409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Salary column is omitted, so it gets the default value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E90A778-03B8-4D29-BC96-F25CF3EF5EF0}"/>
              </a:ext>
            </a:extLst>
          </p:cNvPr>
          <p:cNvSpPr/>
          <p:nvPr/>
        </p:nvSpPr>
        <p:spPr>
          <a:xfrm>
            <a:off x="2080727" y="4405007"/>
            <a:ext cx="1438647" cy="358015"/>
          </a:xfrm>
          <a:prstGeom prst="roundRect">
            <a:avLst/>
          </a:prstGeom>
          <a:noFill/>
          <a:ln w="25400">
            <a:solidFill>
              <a:srgbClr val="2828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30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8367D-F053-441B-8734-88FE08B47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UPDATE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 statement.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570048-50E2-443B-9006-E7A5A8292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34387" cy="4351338"/>
          </a:xfrm>
        </p:spPr>
        <p:txBody>
          <a:bodyPr/>
          <a:lstStyle/>
          <a:p>
            <a:r>
              <a:rPr lang="en-US" b="1" i="1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UPDATE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 statement modifies existing rows in a table.</a:t>
            </a:r>
          </a:p>
          <a:p>
            <a:r>
              <a:rPr lang="en-US" b="1" i="0" dirty="0">
                <a:effectLst/>
                <a:latin typeface="Roboto" panose="02000000000000000000" pitchFamily="2" charset="0"/>
              </a:rPr>
              <a:t>UPDATE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 statement uses the </a:t>
            </a:r>
            <a:r>
              <a:rPr lang="en-US" b="1" i="1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SET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 clause to specify the new column values.</a:t>
            </a:r>
            <a:endParaRPr lang="en-US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AC161BCD-6847-40AB-9CB1-03AEF6867B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68873" y="2234035"/>
            <a:ext cx="3598878" cy="127419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UPDATE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TableName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SET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Column1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Arial" panose="020B0604020202020204" pitchFamily="34" charset="0"/>
              </a:rPr>
              <a:t>=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Value1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,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Column2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Arial" panose="020B0604020202020204" pitchFamily="34" charset="0"/>
              </a:rPr>
              <a:t>=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Value2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,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...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WHERE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condition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;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9102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08D45-6B4E-47F8-B404-CC312CF47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DELETE statement</a:t>
            </a:r>
            <a:b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9EAB62-6737-4001-BD53-EDF9019A0C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11598" cy="4351338"/>
          </a:xfrm>
        </p:spPr>
        <p:txBody>
          <a:bodyPr/>
          <a:lstStyle/>
          <a:p>
            <a:r>
              <a:rPr lang="en-US" b="1" i="1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DELETE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 statement deletes existing rows in a table.</a:t>
            </a:r>
          </a:p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An optional WHERE clause specifies which rows should be deleted. </a:t>
            </a:r>
          </a:p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Omitting the WHERE clause results in all rows in the table being deleted. </a:t>
            </a:r>
            <a:endParaRPr lang="en-US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B683B3E3-548F-4E50-8FFD-872535BD02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6301" y="3537975"/>
            <a:ext cx="5217839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DELETE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FROM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TableName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WHERE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condition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;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8783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723F94-98E4-CA4B-7D7D-65C2B71B4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9E4F88B-A4DD-7B7F-B1F7-F0DDA1F2E5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Project Jupyter - Wikipedia">
            <a:extLst>
              <a:ext uri="{FF2B5EF4-FFF2-40B4-BE49-F238E27FC236}">
                <a16:creationId xmlns:a16="http://schemas.microsoft.com/office/drawing/2014/main" id="{1AEB9988-5E82-B8CA-F4C7-73DC90A947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8758" y="1215118"/>
            <a:ext cx="3650341" cy="408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3563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B757D-5EC3-4D0C-ABC0-1376F3C83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546E7A"/>
                </a:solidFill>
                <a:effectLst/>
                <a:latin typeface="Roboto" panose="02000000000000000000" pitchFamily="2" charset="0"/>
              </a:rPr>
              <a:t>TRUNCATE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F4DE3E-229C-4323-850A-879AE87E44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131341" cy="4351338"/>
          </a:xfrm>
        </p:spPr>
        <p:txBody>
          <a:bodyPr/>
          <a:lstStyle/>
          <a:p>
            <a:r>
              <a:rPr lang="en-US" b="1" i="1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TRUNCATE</a:t>
            </a:r>
            <a:r>
              <a:rPr lang="en-US" b="0" i="1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 statement deletes all rows from a table. </a:t>
            </a:r>
          </a:p>
          <a:p>
            <a:r>
              <a:rPr lang="en-US" b="1" i="1" dirty="0">
                <a:effectLst/>
                <a:latin typeface="Roboto" panose="02000000000000000000" pitchFamily="2" charset="0"/>
              </a:rPr>
              <a:t>TRUNCATE</a:t>
            </a:r>
            <a:r>
              <a:rPr lang="en-US" b="0" i="1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 is nearly identical to a DELETE statement with no WHERE clause except for minor differences that depend on the database system.</a:t>
            </a:r>
            <a:endParaRPr lang="en-US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3A6CB4B1-5496-4A2E-B064-155E040BA8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4433" y="3001080"/>
            <a:ext cx="3499356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"/>
              </a:rPr>
              <a:t>TRUNCATE TABLE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"/>
              </a:rPr>
              <a:t>TableName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"/>
              </a:rPr>
              <a:t>;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0489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2F750-58B9-4E4A-9411-D556C0C65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74216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M2 S2 Practice 2 Primary key</a:t>
            </a:r>
          </a:p>
        </p:txBody>
      </p:sp>
    </p:spTree>
    <p:extLst>
      <p:ext uri="{BB962C8B-B14F-4D97-AF65-F5344CB8AC3E}">
        <p14:creationId xmlns:p14="http://schemas.microsoft.com/office/powerpoint/2010/main" val="4906174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5C8CF-3C67-4D40-B752-3539F2A48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2.9 Primary keys</a:t>
            </a:r>
            <a:b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CE0515-35DE-4018-A224-DF952494E0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A </a:t>
            </a:r>
            <a:r>
              <a:rPr lang="en-US" b="1" i="1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primary key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 is a column, or group of columns, used to identify a row.</a:t>
            </a:r>
          </a:p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Primary key must be unique and not NULL.</a:t>
            </a:r>
          </a:p>
          <a:p>
            <a:pPr lvl="1"/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To ensure that each value identifies exactly one row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9C5037-9AD3-4FC2-8713-25A6EF8437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6333" y="5116252"/>
            <a:ext cx="7630590" cy="6096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127479F-3A37-4989-A1F2-1D180F43025C}"/>
              </a:ext>
            </a:extLst>
          </p:cNvPr>
          <p:cNvSpPr txBox="1"/>
          <p:nvPr/>
        </p:nvSpPr>
        <p:spPr>
          <a:xfrm>
            <a:off x="1526332" y="3927357"/>
            <a:ext cx="720203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AA"/>
                </a:solidFill>
                <a:effectLst/>
                <a:latin typeface="Courier"/>
              </a:rPr>
              <a:t>CREATE TABLE </a:t>
            </a:r>
            <a:r>
              <a:rPr lang="en-US" b="0" i="0" dirty="0">
                <a:effectLst/>
                <a:latin typeface="Courier"/>
              </a:rPr>
              <a:t>users ( </a:t>
            </a:r>
          </a:p>
          <a:p>
            <a:r>
              <a:rPr lang="en-US" b="0" i="0" dirty="0" err="1">
                <a:effectLst/>
                <a:latin typeface="Courier"/>
              </a:rPr>
              <a:t>user_id</a:t>
            </a:r>
            <a:r>
              <a:rPr lang="en-US" b="0" i="0" dirty="0">
                <a:effectLst/>
                <a:latin typeface="Courier"/>
              </a:rPr>
              <a:t> </a:t>
            </a:r>
            <a:r>
              <a:rPr lang="en-US" b="0" i="0" dirty="0">
                <a:solidFill>
                  <a:srgbClr val="0000AA"/>
                </a:solidFill>
                <a:effectLst/>
                <a:latin typeface="Courier"/>
              </a:rPr>
              <a:t>INT PRIMARY KEY</a:t>
            </a:r>
            <a:r>
              <a:rPr lang="en-US" b="0" i="0" dirty="0">
                <a:effectLst/>
                <a:latin typeface="Courier"/>
              </a:rPr>
              <a:t>, username </a:t>
            </a:r>
            <a:r>
              <a:rPr lang="en-US" b="0" i="0" dirty="0">
                <a:solidFill>
                  <a:srgbClr val="0000AA"/>
                </a:solidFill>
                <a:effectLst/>
                <a:latin typeface="Courier"/>
              </a:rPr>
              <a:t>VARCHAR(50)</a:t>
            </a:r>
            <a:r>
              <a:rPr lang="en-US" b="0" i="0" dirty="0">
                <a:effectLst/>
                <a:latin typeface="Courier"/>
              </a:rPr>
              <a:t>, email </a:t>
            </a:r>
            <a:r>
              <a:rPr lang="en-US" b="0" i="0" dirty="0">
                <a:solidFill>
                  <a:srgbClr val="0000AA"/>
                </a:solidFill>
                <a:effectLst/>
                <a:latin typeface="Courier"/>
              </a:rPr>
              <a:t>VARCHAR(255) </a:t>
            </a:r>
          </a:p>
          <a:p>
            <a:r>
              <a:rPr lang="en-US" b="0" i="0" dirty="0">
                <a:effectLst/>
                <a:latin typeface="Courier"/>
              </a:rPr>
              <a:t>); </a:t>
            </a:r>
            <a:br>
              <a:rPr lang="en-US" dirty="0">
                <a:latin typeface="Courier"/>
              </a:rPr>
            </a:br>
            <a:endParaRPr lang="en-US" dirty="0"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427514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51214-C674-4C48-97ED-808592308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 on Activity2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4BF25-5DB3-4F4E-A79B-1023B3055B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wrong with this SQL statement?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983B1C-4639-41A3-A5A7-8BBFB06C1A9D}"/>
              </a:ext>
            </a:extLst>
          </p:cNvPr>
          <p:cNvSpPr txBox="1"/>
          <p:nvPr/>
        </p:nvSpPr>
        <p:spPr>
          <a:xfrm>
            <a:off x="1652631" y="2967335"/>
            <a:ext cx="912722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3200" b="0" i="0" dirty="0">
                <a:solidFill>
                  <a:srgbClr val="2828B7"/>
                </a:solidFill>
                <a:effectLst/>
                <a:latin typeface="Courier"/>
              </a:rPr>
              <a:t>ALTER TABLE </a:t>
            </a:r>
            <a:r>
              <a:rPr lang="en-US" sz="3200" b="0" i="0" dirty="0">
                <a:solidFill>
                  <a:srgbClr val="3C3836"/>
                </a:solidFill>
                <a:effectLst/>
                <a:latin typeface="Courier"/>
              </a:rPr>
              <a:t>candidates </a:t>
            </a:r>
          </a:p>
          <a:p>
            <a:pPr marL="0" indent="0">
              <a:buNone/>
            </a:pPr>
            <a:r>
              <a:rPr lang="en-US" sz="3200" b="0" i="0" dirty="0">
                <a:solidFill>
                  <a:srgbClr val="2828B7"/>
                </a:solidFill>
                <a:effectLst/>
                <a:latin typeface="Courier"/>
              </a:rPr>
              <a:t>ADD </a:t>
            </a:r>
            <a:r>
              <a:rPr lang="en-US" sz="3200" b="0" i="0" dirty="0" err="1">
                <a:solidFill>
                  <a:srgbClr val="3C3836"/>
                </a:solidFill>
                <a:effectLst/>
                <a:latin typeface="Courier"/>
              </a:rPr>
              <a:t>home_addres</a:t>
            </a:r>
            <a:r>
              <a:rPr lang="en-US" sz="3200" b="0" i="0" dirty="0" err="1">
                <a:effectLst/>
                <a:latin typeface="Courier"/>
              </a:rPr>
              <a:t>VARCHAR</a:t>
            </a:r>
            <a:r>
              <a:rPr lang="en-US" sz="3200" b="0" i="0" dirty="0">
                <a:solidFill>
                  <a:srgbClr val="3C3836"/>
                </a:solidFill>
                <a:effectLst/>
                <a:latin typeface="Courier"/>
              </a:rPr>
              <a:t>(</a:t>
            </a:r>
            <a:r>
              <a:rPr lang="en-US" sz="3200" b="0" i="0" dirty="0">
                <a:effectLst/>
                <a:latin typeface="Courier"/>
              </a:rPr>
              <a:t>255</a:t>
            </a:r>
            <a:r>
              <a:rPr lang="en-US" sz="3200" dirty="0">
                <a:solidFill>
                  <a:srgbClr val="3C3836"/>
                </a:solidFill>
                <a:latin typeface="Courier"/>
              </a:rPr>
              <a:t>),</a:t>
            </a:r>
            <a:endParaRPr lang="en-US" sz="3200" b="0" i="0" dirty="0">
              <a:solidFill>
                <a:srgbClr val="3C3836"/>
              </a:solidFill>
              <a:effectLst/>
              <a:latin typeface="Courier"/>
            </a:endParaRPr>
          </a:p>
          <a:p>
            <a:pPr marL="0" indent="0">
              <a:buNone/>
            </a:pPr>
            <a:r>
              <a:rPr lang="en-US" sz="3200" b="0" i="0" dirty="0">
                <a:solidFill>
                  <a:srgbClr val="2828B7"/>
                </a:solidFill>
                <a:effectLst/>
                <a:latin typeface="Courier"/>
              </a:rPr>
              <a:t>ADD </a:t>
            </a:r>
            <a:r>
              <a:rPr lang="en-US" sz="3200" b="0" i="0" dirty="0">
                <a:solidFill>
                  <a:srgbClr val="3C3836"/>
                </a:solidFill>
                <a:effectLst/>
                <a:latin typeface="Courier"/>
              </a:rPr>
              <a:t>dob </a:t>
            </a:r>
            <a:r>
              <a:rPr lang="en-US" sz="3200" b="0" i="0" dirty="0">
                <a:effectLst/>
                <a:latin typeface="Courier"/>
              </a:rPr>
              <a:t>DATE;</a:t>
            </a:r>
            <a:endParaRPr lang="en-US" sz="3200" dirty="0">
              <a:solidFill>
                <a:srgbClr val="3C3836"/>
              </a:solidFill>
              <a:latin typeface="Courier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4808526-1ED7-49AD-A450-EB1612B587A6}"/>
              </a:ext>
            </a:extLst>
          </p:cNvPr>
          <p:cNvSpPr txBox="1">
            <a:spLocks/>
          </p:cNvSpPr>
          <p:nvPr/>
        </p:nvSpPr>
        <p:spPr>
          <a:xfrm>
            <a:off x="5269188" y="4109046"/>
            <a:ext cx="6084612" cy="156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F0000"/>
                </a:solidFill>
              </a:rPr>
              <a:t>Use semicolon (;) only to end the statement </a:t>
            </a:r>
          </a:p>
        </p:txBody>
      </p:sp>
    </p:spTree>
    <p:extLst>
      <p:ext uri="{BB962C8B-B14F-4D97-AF65-F5344CB8AC3E}">
        <p14:creationId xmlns:p14="http://schemas.microsoft.com/office/powerpoint/2010/main" val="17413053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E39C3-A460-4084-B012-671249306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546E7A"/>
                </a:solidFill>
                <a:effectLst/>
                <a:latin typeface="Roboto" panose="02000000000000000000" pitchFamily="2" charset="0"/>
              </a:rPr>
              <a:t>Simple Primary Key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3F2E8A-6479-4916-A484-7ECEAADF7C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A simple primary key consists of a single column.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CB4E06-93DF-4D61-AE45-B195829837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4376" y="2438266"/>
            <a:ext cx="4706007" cy="3873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7493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CE74B-48CF-490A-BEF7-77005E33C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546E7A"/>
                </a:solidFill>
                <a:effectLst/>
                <a:latin typeface="Roboto" panose="02000000000000000000" pitchFamily="2" charset="0"/>
              </a:rPr>
              <a:t>Composite Primary Key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819A90-DED1-44C0-97BA-41146336D3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A composite primary key consists of multiple columns.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E33E59-5D09-4A65-85B9-EDAFC7676E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97" y="2233445"/>
            <a:ext cx="4344006" cy="23911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30B6BE2-4488-4D9D-9649-69F0DB7411EA}"/>
              </a:ext>
            </a:extLst>
          </p:cNvPr>
          <p:cNvSpPr txBox="1"/>
          <p:nvPr/>
        </p:nvSpPr>
        <p:spPr>
          <a:xfrm>
            <a:off x="650810" y="4624554"/>
            <a:ext cx="1051559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1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Unique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. Values of primary key columns, when grouped together, must be unique. No group of values may repeat in multiple rows.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1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Not NULL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. No column of a composite primary key may contain a NULL value.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37474F"/>
              </a:solidFill>
              <a:effectLst/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7419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723F94-98E4-CA4B-7D7D-65C2B71B4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9E4F88B-A4DD-7B7F-B1F7-F0DDA1F2E5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Project Jupyter - Wikipedia">
            <a:extLst>
              <a:ext uri="{FF2B5EF4-FFF2-40B4-BE49-F238E27FC236}">
                <a16:creationId xmlns:a16="http://schemas.microsoft.com/office/drawing/2014/main" id="{1AEB9988-5E82-B8CA-F4C7-73DC90A947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8758" y="1215118"/>
            <a:ext cx="3650341" cy="408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9480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20095-02E5-44ED-A74A-1A4804A94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PRIMARY KEY constraint</a:t>
            </a:r>
            <a:b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</a:br>
            <a:endParaRPr lang="en-US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A045B456-DAE3-44ED-8571-ABF6BD2A09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9977" y="4096360"/>
            <a:ext cx="6251510" cy="279768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CREATE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TABLE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Employee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(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ID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effectLst/>
                <a:latin typeface="Courier"/>
              </a:rPr>
              <a:t>SMALLINT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UNSIGNED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Name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464"/>
                </a:solidFill>
                <a:effectLst/>
                <a:latin typeface="Courier"/>
              </a:rPr>
              <a:t>VARCHAR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(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464"/>
                </a:solidFill>
                <a:effectLst/>
                <a:latin typeface="Courier"/>
              </a:rPr>
              <a:t>60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),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BirthDate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464"/>
                </a:solidFill>
                <a:effectLst/>
                <a:latin typeface="Courier"/>
              </a:rPr>
              <a:t>DATE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,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Salary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464"/>
                </a:solidFill>
                <a:effectLst/>
                <a:latin typeface="Courier"/>
              </a:rPr>
              <a:t>DECIMAL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(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464"/>
                </a:solidFill>
                <a:effectLst/>
                <a:latin typeface="Courier"/>
              </a:rPr>
              <a:t>7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,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464"/>
                </a:solidFill>
                <a:effectLst/>
                <a:latin typeface="Courier"/>
              </a:rPr>
              <a:t>2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),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PRIMARY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KEY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(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ID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)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);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6CFB6A-5B14-4FE3-A8DC-C33CCB641774}"/>
              </a:ext>
            </a:extLst>
          </p:cNvPr>
          <p:cNvSpPr txBox="1"/>
          <p:nvPr/>
        </p:nvSpPr>
        <p:spPr>
          <a:xfrm>
            <a:off x="987489" y="2322063"/>
            <a:ext cx="756538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A1AB3"/>
                </a:solidFill>
                <a:effectLst/>
                <a:latin typeface="Courier"/>
              </a:rPr>
              <a:t>CREATE TABLE</a:t>
            </a:r>
            <a:r>
              <a:rPr lang="en-US" b="0" i="0" dirty="0">
                <a:effectLst/>
                <a:latin typeface="Courier"/>
              </a:rPr>
              <a:t> users ( </a:t>
            </a:r>
          </a:p>
          <a:p>
            <a:r>
              <a:rPr lang="en-US" b="0" i="0" dirty="0" err="1">
                <a:effectLst/>
                <a:latin typeface="Courier"/>
              </a:rPr>
              <a:t>user_id</a:t>
            </a:r>
            <a:r>
              <a:rPr lang="en-US" b="0" i="0" dirty="0">
                <a:effectLst/>
                <a:latin typeface="Courier"/>
              </a:rPr>
              <a:t> </a:t>
            </a:r>
            <a:r>
              <a:rPr lang="en-US" b="0" i="0" dirty="0">
                <a:solidFill>
                  <a:srgbClr val="1A1AB3"/>
                </a:solidFill>
                <a:effectLst/>
                <a:latin typeface="Courier"/>
              </a:rPr>
              <a:t>INT PRIMARY </a:t>
            </a:r>
            <a:r>
              <a:rPr lang="en-US" b="0" i="0" dirty="0">
                <a:solidFill>
                  <a:srgbClr val="0000AA"/>
                </a:solidFill>
                <a:effectLst/>
                <a:latin typeface="Courier"/>
              </a:rPr>
              <a:t>KEY</a:t>
            </a:r>
            <a:r>
              <a:rPr lang="en-US" b="0" i="0" dirty="0">
                <a:effectLst/>
                <a:latin typeface="Courier"/>
              </a:rPr>
              <a:t>, </a:t>
            </a:r>
          </a:p>
          <a:p>
            <a:r>
              <a:rPr lang="en-US" b="0" i="0" dirty="0">
                <a:effectLst/>
                <a:latin typeface="Courier"/>
              </a:rPr>
              <a:t>username </a:t>
            </a:r>
            <a:r>
              <a:rPr lang="en-US" b="0" i="0" dirty="0">
                <a:solidFill>
                  <a:srgbClr val="1A1AB3"/>
                </a:solidFill>
                <a:effectLst/>
                <a:latin typeface="Courier"/>
              </a:rPr>
              <a:t>VARCHAR(50)</a:t>
            </a:r>
            <a:r>
              <a:rPr lang="en-US" b="0" i="0" dirty="0">
                <a:effectLst/>
                <a:latin typeface="Courier"/>
              </a:rPr>
              <a:t>, </a:t>
            </a:r>
          </a:p>
          <a:p>
            <a:r>
              <a:rPr lang="en-US" b="0" i="0" dirty="0">
                <a:effectLst/>
                <a:latin typeface="Courier"/>
              </a:rPr>
              <a:t>email </a:t>
            </a:r>
            <a:r>
              <a:rPr lang="en-US" b="0" i="0" dirty="0">
                <a:solidFill>
                  <a:srgbClr val="1A1AB3"/>
                </a:solidFill>
                <a:effectLst/>
                <a:latin typeface="Courier"/>
              </a:rPr>
              <a:t>VARCHAR(255) </a:t>
            </a:r>
          </a:p>
          <a:p>
            <a:r>
              <a:rPr lang="en-US" b="0" i="0" dirty="0">
                <a:effectLst/>
                <a:latin typeface="Courier"/>
              </a:rPr>
              <a:t>); </a:t>
            </a:r>
            <a:endParaRPr lang="en-US" dirty="0">
              <a:latin typeface="Courier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37AA38A-91F4-4D93-9F73-111602B069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3152" y="3386502"/>
            <a:ext cx="7630590" cy="609685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ABCDA24-5D0A-4DC7-A308-28AFD2AC51EF}"/>
              </a:ext>
            </a:extLst>
          </p:cNvPr>
          <p:cNvSpPr/>
          <p:nvPr/>
        </p:nvSpPr>
        <p:spPr>
          <a:xfrm>
            <a:off x="2646262" y="2650836"/>
            <a:ext cx="1907266" cy="23090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6A25CF9-4A89-476B-8F2C-ED9CA806E12F}"/>
              </a:ext>
            </a:extLst>
          </p:cNvPr>
          <p:cNvSpPr/>
          <p:nvPr/>
        </p:nvSpPr>
        <p:spPr>
          <a:xfrm>
            <a:off x="1173868" y="6163621"/>
            <a:ext cx="2262060" cy="4680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716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15911-5FC7-4BE3-B392-EC2744531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Auto-increment columns</a:t>
            </a:r>
            <a:b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248551-AFF9-412C-ADFC-B63B92AA8E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An </a:t>
            </a:r>
            <a:r>
              <a:rPr lang="en-US" b="1" i="1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auto-increment column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 is a numeric column that is assigned an automatically incrementing value when a new row is inserted. 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6837DC-15E2-4809-A300-F3386BA80923}"/>
              </a:ext>
            </a:extLst>
          </p:cNvPr>
          <p:cNvSpPr txBox="1"/>
          <p:nvPr/>
        </p:nvSpPr>
        <p:spPr>
          <a:xfrm>
            <a:off x="3282044" y="3345231"/>
            <a:ext cx="6097554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CREATE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TABLE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Employee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(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ID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464"/>
                </a:solidFill>
                <a:effectLst/>
                <a:latin typeface="Courier"/>
              </a:rPr>
              <a:t>SMALLINT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UNSIGNED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AUTO_INCREMENT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Name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464"/>
                </a:solidFill>
                <a:effectLst/>
                <a:latin typeface="Courier"/>
              </a:rPr>
              <a:t>VARCHAR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(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464"/>
                </a:solidFill>
                <a:effectLst/>
                <a:latin typeface="Courier"/>
              </a:rPr>
              <a:t>60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),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BirthDate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464"/>
                </a:solidFill>
                <a:effectLst/>
                <a:latin typeface="Courier"/>
              </a:rPr>
              <a:t>DATE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,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Salary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464"/>
                </a:solidFill>
                <a:effectLst/>
                <a:latin typeface="Courier"/>
              </a:rPr>
              <a:t>DECIMAL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(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464"/>
                </a:solidFill>
                <a:effectLst/>
                <a:latin typeface="Courier"/>
              </a:rPr>
              <a:t>7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,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464"/>
                </a:solidFill>
                <a:effectLst/>
                <a:latin typeface="Courier"/>
              </a:rPr>
              <a:t>2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),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PRIMARY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KEY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(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ID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)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);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F1EC0F4-CB3F-4F26-971A-DADB670332AE}"/>
              </a:ext>
            </a:extLst>
          </p:cNvPr>
          <p:cNvSpPr/>
          <p:nvPr/>
        </p:nvSpPr>
        <p:spPr>
          <a:xfrm>
            <a:off x="6438123" y="3714542"/>
            <a:ext cx="1922106" cy="358015"/>
          </a:xfrm>
          <a:prstGeom prst="roundRect">
            <a:avLst/>
          </a:prstGeom>
          <a:noFill/>
          <a:ln w="25400">
            <a:solidFill>
              <a:srgbClr val="E13A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404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97D10-15C2-4A8C-8806-B5C9EE01F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Auto-increment columns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9369685-4C7E-403A-B9D8-E29D5AEE6F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01812" y="2035079"/>
            <a:ext cx="2847247" cy="2023736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2397A62-953A-451D-9C1C-0A111DE16667}"/>
              </a:ext>
            </a:extLst>
          </p:cNvPr>
          <p:cNvSpPr txBox="1"/>
          <p:nvPr/>
        </p:nvSpPr>
        <p:spPr>
          <a:xfrm>
            <a:off x="1033366" y="2432108"/>
            <a:ext cx="6097554" cy="72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dirty="0">
                <a:solidFill>
                  <a:srgbClr val="0000AA"/>
                </a:solidFill>
                <a:latin typeface="Courier"/>
              </a:rPr>
              <a:t>INSERT INTO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Employee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dirty="0">
                <a:solidFill>
                  <a:srgbClr val="1A1AB3"/>
                </a:solidFill>
                <a:latin typeface="Courier"/>
              </a:rPr>
              <a:t>VALUES</a:t>
            </a: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(1, “Emily Paterson”, 86744);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5135C5-DCAD-4A71-90EA-450EC5BAC69F}"/>
              </a:ext>
            </a:extLst>
          </p:cNvPr>
          <p:cNvSpPr txBox="1"/>
          <p:nvPr/>
        </p:nvSpPr>
        <p:spPr>
          <a:xfrm>
            <a:off x="3451337" y="4477069"/>
            <a:ext cx="5474098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Will raise an error since ID is a primary key and it already in the table  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BB5B36-F03F-4D43-9EE1-7A4B86A7DFCF}"/>
              </a:ext>
            </a:extLst>
          </p:cNvPr>
          <p:cNvSpPr txBox="1"/>
          <p:nvPr/>
        </p:nvSpPr>
        <p:spPr>
          <a:xfrm>
            <a:off x="971551" y="5705338"/>
            <a:ext cx="6097554" cy="72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dirty="0">
                <a:solidFill>
                  <a:srgbClr val="0000AA"/>
                </a:solidFill>
                <a:latin typeface="Courier"/>
              </a:rPr>
              <a:t>INSERT INTO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Employee (Name,</a:t>
            </a:r>
            <a:r>
              <a:rPr kumimoji="0" lang="en-US" altLang="en-US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Salary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dirty="0">
                <a:solidFill>
                  <a:srgbClr val="1A1AB3"/>
                </a:solidFill>
                <a:latin typeface="Courier"/>
              </a:rPr>
              <a:t>VALUES</a:t>
            </a:r>
            <a:r>
              <a:rPr lang="en-US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(“Emily Paterson,”, 86744);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DAD83E-2A6B-4438-86DB-4B2CF4E0A516}"/>
              </a:ext>
            </a:extLst>
          </p:cNvPr>
          <p:cNvSpPr txBox="1"/>
          <p:nvPr/>
        </p:nvSpPr>
        <p:spPr>
          <a:xfrm>
            <a:off x="6318945" y="5788437"/>
            <a:ext cx="547409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The ID for the new employee will be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69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DC840-9824-4E3A-8F9D-7BF4662DD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2.10 Foreign keys</a:t>
            </a:r>
            <a:b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E47B07-7233-4D5D-94AE-48A7E87105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A </a:t>
            </a:r>
            <a:r>
              <a:rPr lang="en-US" b="1" i="1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foreign key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 is a column, or group of columns, that refer to a primary key. </a:t>
            </a:r>
          </a:p>
          <a:p>
            <a:pPr lvl="1"/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data types of the foreign and primary keys must be the same</a:t>
            </a:r>
          </a:p>
          <a:p>
            <a:pPr lvl="1"/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names may be different.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6F5D7A-E33E-4A75-BB0A-475F80B8E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689" y="3234870"/>
            <a:ext cx="6201747" cy="3258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2677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37AAA-0E32-44A8-8358-2EF0B7BCB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Foreign keys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FFD86-4EEE-4B69-AD13-52B351ABA8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A foreign key values</a:t>
            </a:r>
          </a:p>
          <a:p>
            <a:pPr lvl="1"/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 may be NULL.</a:t>
            </a:r>
          </a:p>
          <a:p>
            <a:pPr lvl="1"/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not necessarily unique</a:t>
            </a:r>
          </a:p>
          <a:p>
            <a:pPr lvl="1"/>
            <a:r>
              <a:rPr lang="en-US" dirty="0">
                <a:solidFill>
                  <a:srgbClr val="37474F"/>
                </a:solidFill>
                <a:latin typeface="Roboto" panose="02000000000000000000" pitchFamily="2" charset="0"/>
              </a:rPr>
              <a:t>might a different name than the primary key</a:t>
            </a:r>
            <a:endParaRPr lang="en-US" dirty="0"/>
          </a:p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A foreign key value that is not NULL must match some value of the referenced primary key.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C70767-3196-4AA2-8895-2C5B7A912C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7749" y="1422529"/>
            <a:ext cx="4972744" cy="140037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E29660-A312-42E1-AA78-FBDA1547A4ED}"/>
              </a:ext>
            </a:extLst>
          </p:cNvPr>
          <p:cNvSpPr txBox="1"/>
          <p:nvPr/>
        </p:nvSpPr>
        <p:spPr>
          <a:xfrm>
            <a:off x="1147666" y="5035361"/>
            <a:ext cx="9338387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374151"/>
                </a:solidFill>
                <a:latin typeface="Söhne"/>
              </a:rPr>
              <a:t>Can we do this?  INSERT INTO Student</a:t>
            </a:r>
            <a:r>
              <a:rPr lang="en-US" sz="2000" b="0" i="0" dirty="0">
                <a:solidFill>
                  <a:srgbClr val="374151"/>
                </a:solidFill>
                <a:effectLst/>
                <a:latin typeface="Söhne"/>
              </a:rPr>
              <a:t> (id, name, </a:t>
            </a:r>
            <a:r>
              <a:rPr lang="en-US" sz="2000" b="0" i="0" dirty="0" err="1">
                <a:solidFill>
                  <a:srgbClr val="374151"/>
                </a:solidFill>
                <a:effectLst/>
                <a:latin typeface="Söhne"/>
              </a:rPr>
              <a:t>school_id</a:t>
            </a:r>
            <a:r>
              <a:rPr lang="en-US" sz="2000" b="0" i="0" dirty="0">
                <a:solidFill>
                  <a:srgbClr val="374151"/>
                </a:solidFill>
                <a:effectLst/>
                <a:latin typeface="Söhne"/>
              </a:rPr>
              <a:t>)VALUES(6, ‘Sam’, 5);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30867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6BABC-DEF3-406B-BE66-283F605D9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Composite foreign keys</a:t>
            </a:r>
            <a:b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A7D568-B470-43FB-8369-8703FD70E6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A foreign key that refers to a composite primary key must also be composite. </a:t>
            </a:r>
          </a:p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All columns of a composite foreign key value must either be NULL or match some primary key value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657C50-7F1F-43B8-9FD0-73487BD9D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0849" y="3788229"/>
            <a:ext cx="8416212" cy="2192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831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758E0-EDCA-455B-8AEF-EFC0AC466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Special cases</a:t>
            </a:r>
            <a:b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16F856-C659-42E1-8957-055AD887F7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Multiple foreign keys may refer to the same primary key.</a:t>
            </a:r>
          </a:p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A foreign key may refer to the primary key of the same table.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A968D2-3787-4E88-84EC-9305E2731E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562" y="3209731"/>
            <a:ext cx="7714797" cy="2668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490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51214-C674-4C48-97ED-808592308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 on Activity2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4BF25-5DB3-4F4E-A79B-1023B3055B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CHAR VS VARCHAR?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983B1C-4639-41A3-A5A7-8BBFB06C1A9D}"/>
              </a:ext>
            </a:extLst>
          </p:cNvPr>
          <p:cNvSpPr txBox="1"/>
          <p:nvPr/>
        </p:nvSpPr>
        <p:spPr>
          <a:xfrm>
            <a:off x="520117" y="2948189"/>
            <a:ext cx="465967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3200" b="1" i="0" u="sng" dirty="0">
                <a:solidFill>
                  <a:srgbClr val="7030A0"/>
                </a:solidFill>
                <a:effectLst/>
                <a:latin typeface="Courier"/>
              </a:rPr>
              <a:t>Char</a:t>
            </a:r>
          </a:p>
          <a:p>
            <a:pPr marL="457200" indent="-457200">
              <a:buFontTx/>
              <a:buChar char="-"/>
            </a:pPr>
            <a:r>
              <a:rPr lang="en-US" sz="2000" dirty="0">
                <a:solidFill>
                  <a:srgbClr val="2828B7"/>
                </a:solidFill>
                <a:latin typeface="Calibri body"/>
              </a:rPr>
              <a:t>Fixed length String, even when actual data is shorter than defined length.</a:t>
            </a:r>
          </a:p>
          <a:p>
            <a:pPr marL="457200" indent="-457200">
              <a:buFontTx/>
              <a:buChar char="-"/>
            </a:pPr>
            <a:r>
              <a:rPr lang="en-US" sz="2000" dirty="0">
                <a:solidFill>
                  <a:srgbClr val="2828B7"/>
                </a:solidFill>
                <a:latin typeface="Calibri body"/>
              </a:rPr>
              <a:t>Use it only when the column length is constant</a:t>
            </a:r>
          </a:p>
          <a:p>
            <a:pPr marL="457200" indent="-457200">
              <a:buFontTx/>
              <a:buChar char="-"/>
            </a:pPr>
            <a:endParaRPr lang="en-US" sz="3200" dirty="0">
              <a:solidFill>
                <a:srgbClr val="3C3836"/>
              </a:solidFill>
              <a:latin typeface="Courier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A94F64-0563-4A18-9F70-1E2AE2FBAA97}"/>
              </a:ext>
            </a:extLst>
          </p:cNvPr>
          <p:cNvSpPr txBox="1"/>
          <p:nvPr/>
        </p:nvSpPr>
        <p:spPr>
          <a:xfrm>
            <a:off x="6885026" y="2967335"/>
            <a:ext cx="465967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3200" b="1" i="0" u="sng" dirty="0">
                <a:solidFill>
                  <a:srgbClr val="7030A0"/>
                </a:solidFill>
                <a:effectLst/>
                <a:latin typeface="Courier"/>
              </a:rPr>
              <a:t>VARCHAR</a:t>
            </a:r>
          </a:p>
          <a:p>
            <a:pPr marL="457200" indent="-457200">
              <a:buFontTx/>
              <a:buChar char="-"/>
            </a:pPr>
            <a:r>
              <a:rPr lang="en-US" sz="2000" dirty="0">
                <a:solidFill>
                  <a:srgbClr val="2828B7"/>
                </a:solidFill>
                <a:latin typeface="Calibri body"/>
              </a:rPr>
              <a:t>Only stores the actual length of the data plus a small overhead.</a:t>
            </a:r>
          </a:p>
          <a:p>
            <a:pPr marL="457200" indent="-457200">
              <a:buFontTx/>
              <a:buChar char="-"/>
            </a:pPr>
            <a:r>
              <a:rPr lang="en-US" sz="2000" dirty="0">
                <a:solidFill>
                  <a:srgbClr val="2828B7"/>
                </a:solidFill>
                <a:latin typeface="Calibri body"/>
              </a:rPr>
              <a:t>Eliminate wasting storage </a:t>
            </a:r>
          </a:p>
          <a:p>
            <a:pPr marL="457200" indent="-457200">
              <a:buFontTx/>
              <a:buChar char="-"/>
            </a:pPr>
            <a:r>
              <a:rPr lang="en-US" sz="2000" dirty="0">
                <a:solidFill>
                  <a:srgbClr val="2828B7"/>
                </a:solidFill>
                <a:latin typeface="Calibri body"/>
              </a:rPr>
              <a:t>Use it for names, address, descriptions </a:t>
            </a:r>
          </a:p>
          <a:p>
            <a:pPr marL="457200" indent="-457200">
              <a:buFontTx/>
              <a:buChar char="-"/>
            </a:pPr>
            <a:endParaRPr lang="en-US" sz="3200" dirty="0">
              <a:solidFill>
                <a:srgbClr val="3C3836"/>
              </a:solidFill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36106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9EDC3-9B9D-4335-A68C-7FF76F1B1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Foreign key constraint</a:t>
            </a:r>
            <a:b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</a:br>
            <a:endParaRPr lang="en-US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383BEC38-E9AD-4FAB-8AC1-AD8BADF999A2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209801" y="1611345"/>
            <a:ext cx="8747844" cy="211134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CREATE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TABLE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TableName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(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.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.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.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FOREIGN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KEY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(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ColumnName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)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AA"/>
                </a:solidFill>
                <a:effectLst/>
                <a:latin typeface="Courier"/>
              </a:rPr>
              <a:t>REFERENCES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TableName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(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ColumnName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),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.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.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.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5C5C5C"/>
                </a:solidFill>
                <a:effectLst/>
                <a:latin typeface="Courier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6900"/>
                </a:solidFill>
                <a:effectLst/>
                <a:latin typeface="Courier"/>
              </a:rPr>
              <a:t>);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3C6151-A195-48AF-B100-4731FC31BE2A}"/>
              </a:ext>
            </a:extLst>
          </p:cNvPr>
          <p:cNvSpPr txBox="1"/>
          <p:nvPr/>
        </p:nvSpPr>
        <p:spPr>
          <a:xfrm>
            <a:off x="2347427" y="4368747"/>
            <a:ext cx="609755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AA"/>
                </a:solidFill>
                <a:effectLst/>
                <a:latin typeface="Courier"/>
              </a:rPr>
              <a:t>CREATE TABLE </a:t>
            </a:r>
            <a:r>
              <a:rPr lang="en-US" b="0" i="0" dirty="0">
                <a:effectLst/>
                <a:latin typeface="Courier"/>
              </a:rPr>
              <a:t>employees </a:t>
            </a:r>
          </a:p>
          <a:p>
            <a:r>
              <a:rPr lang="en-US" b="0" i="0" dirty="0">
                <a:effectLst/>
                <a:latin typeface="Courier"/>
              </a:rPr>
              <a:t>( </a:t>
            </a:r>
            <a:r>
              <a:rPr lang="en-US" b="0" i="0" dirty="0" err="1">
                <a:effectLst/>
                <a:latin typeface="Courier"/>
              </a:rPr>
              <a:t>employee_id</a:t>
            </a:r>
            <a:r>
              <a:rPr lang="en-US" b="0" i="0" dirty="0">
                <a:effectLst/>
                <a:latin typeface="Courier"/>
              </a:rPr>
              <a:t> </a:t>
            </a:r>
            <a:r>
              <a:rPr lang="en-US" b="0" i="0" dirty="0">
                <a:solidFill>
                  <a:srgbClr val="1A1AB3"/>
                </a:solidFill>
                <a:effectLst/>
                <a:latin typeface="Courier"/>
              </a:rPr>
              <a:t>INT PRIMARY KEY</a:t>
            </a:r>
            <a:r>
              <a:rPr lang="en-US" b="0" i="0" dirty="0">
                <a:effectLst/>
                <a:latin typeface="Courier"/>
              </a:rPr>
              <a:t>, </a:t>
            </a:r>
            <a:r>
              <a:rPr lang="en-US" b="0" i="0" dirty="0" err="1">
                <a:effectLst/>
                <a:latin typeface="Courier"/>
              </a:rPr>
              <a:t>employee_name</a:t>
            </a:r>
            <a:r>
              <a:rPr lang="en-US" b="0" i="0" dirty="0">
                <a:effectLst/>
                <a:latin typeface="Courier"/>
              </a:rPr>
              <a:t> </a:t>
            </a:r>
            <a:r>
              <a:rPr lang="en-US" b="0" i="0" dirty="0">
                <a:solidFill>
                  <a:srgbClr val="1A1AB3"/>
                </a:solidFill>
                <a:effectLst/>
                <a:latin typeface="Courier"/>
              </a:rPr>
              <a:t>VARCHAR(50) NOT NULL</a:t>
            </a:r>
            <a:r>
              <a:rPr lang="en-US" b="0" i="0" dirty="0">
                <a:effectLst/>
                <a:latin typeface="Courier"/>
              </a:rPr>
              <a:t>, </a:t>
            </a:r>
            <a:r>
              <a:rPr lang="en-US" b="0" i="0" dirty="0" err="1">
                <a:effectLst/>
                <a:latin typeface="Courier"/>
              </a:rPr>
              <a:t>department_id</a:t>
            </a:r>
            <a:r>
              <a:rPr lang="en-US" b="0" i="0" dirty="0">
                <a:effectLst/>
                <a:latin typeface="Courier"/>
              </a:rPr>
              <a:t> </a:t>
            </a:r>
            <a:r>
              <a:rPr lang="en-US" b="0" i="0" dirty="0">
                <a:solidFill>
                  <a:srgbClr val="1A1AB3"/>
                </a:solidFill>
                <a:effectLst/>
                <a:latin typeface="Courier"/>
              </a:rPr>
              <a:t>INT</a:t>
            </a:r>
            <a:r>
              <a:rPr lang="en-US" b="0" i="0" dirty="0">
                <a:effectLst/>
                <a:latin typeface="Courier"/>
              </a:rPr>
              <a:t>, </a:t>
            </a:r>
          </a:p>
          <a:p>
            <a:r>
              <a:rPr lang="en-US" b="0" i="0" dirty="0">
                <a:solidFill>
                  <a:srgbClr val="1A1AB3"/>
                </a:solidFill>
                <a:effectLst/>
                <a:latin typeface="Courier"/>
              </a:rPr>
              <a:t>FOREIGN KEY </a:t>
            </a:r>
            <a:r>
              <a:rPr lang="en-US" b="0" i="0" dirty="0">
                <a:effectLst/>
                <a:latin typeface="Courier"/>
              </a:rPr>
              <a:t>(</a:t>
            </a:r>
            <a:r>
              <a:rPr lang="en-US" b="0" i="0" dirty="0" err="1">
                <a:effectLst/>
                <a:latin typeface="Courier"/>
              </a:rPr>
              <a:t>department_id</a:t>
            </a:r>
            <a:r>
              <a:rPr lang="en-US" b="0" i="0" dirty="0">
                <a:effectLst/>
                <a:latin typeface="Courier"/>
              </a:rPr>
              <a:t>) </a:t>
            </a:r>
            <a:r>
              <a:rPr lang="en-US" b="0" i="0" dirty="0">
                <a:solidFill>
                  <a:srgbClr val="1A1AB3"/>
                </a:solidFill>
                <a:effectLst/>
                <a:latin typeface="Courier"/>
              </a:rPr>
              <a:t>REFERENCES </a:t>
            </a:r>
            <a:r>
              <a:rPr lang="en-US" b="0" i="0" dirty="0">
                <a:effectLst/>
                <a:latin typeface="Courier"/>
              </a:rPr>
              <a:t>departments(</a:t>
            </a:r>
            <a:r>
              <a:rPr lang="en-US" b="0" i="0" dirty="0" err="1">
                <a:effectLst/>
                <a:latin typeface="Courier"/>
              </a:rPr>
              <a:t>department_id</a:t>
            </a:r>
            <a:r>
              <a:rPr lang="en-US" b="0" i="0" dirty="0">
                <a:effectLst/>
                <a:latin typeface="Courier"/>
              </a:rPr>
              <a:t>) );</a:t>
            </a:r>
            <a:endParaRPr lang="en-US" dirty="0"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26251705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723F94-98E4-CA4B-7D7D-65C2B71B4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9E4F88B-A4DD-7B7F-B1F7-F0DDA1F2E5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Project Jupyter - Wikipedia">
            <a:extLst>
              <a:ext uri="{FF2B5EF4-FFF2-40B4-BE49-F238E27FC236}">
                <a16:creationId xmlns:a16="http://schemas.microsoft.com/office/drawing/2014/main" id="{1AEB9988-5E82-B8CA-F4C7-73DC90A947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8758" y="1215118"/>
            <a:ext cx="3650341" cy="408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00273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744E8-6B52-49D2-9801-F8FEA3A7A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2164" y="2535670"/>
            <a:ext cx="10515600" cy="1325563"/>
          </a:xfrm>
        </p:spPr>
        <p:txBody>
          <a:bodyPr/>
          <a:lstStyle/>
          <a:p>
            <a:r>
              <a:rPr lang="en-US" dirty="0"/>
              <a:t>M 2 S2 Part 5: Referential integrity</a:t>
            </a:r>
          </a:p>
        </p:txBody>
      </p:sp>
    </p:spTree>
    <p:extLst>
      <p:ext uri="{BB962C8B-B14F-4D97-AF65-F5344CB8AC3E}">
        <p14:creationId xmlns:p14="http://schemas.microsoft.com/office/powerpoint/2010/main" val="7258869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19B0D-39B2-401C-9BB5-7420CC6C7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2.11 Referential integrity</a:t>
            </a:r>
            <a:b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D5B2E-DDFA-4CBF-B0C2-56AD0B76BB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A </a:t>
            </a:r>
            <a:r>
              <a:rPr lang="en-US" b="1" i="1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fully NULL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 foreign key is a simple or composite foreign key in which all columns are NULL.</a:t>
            </a:r>
          </a:p>
          <a:p>
            <a:r>
              <a:rPr lang="en-US" b="1" i="1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Referential integrity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 is a relational rule that requires foreign key values are either fully NULL or match some primary key value.</a:t>
            </a:r>
          </a:p>
          <a:p>
            <a:pPr lvl="1"/>
            <a:r>
              <a:rPr lang="en-US" dirty="0">
                <a:solidFill>
                  <a:srgbClr val="37474F"/>
                </a:solidFill>
                <a:latin typeface="Roboto" panose="02000000000000000000" pitchFamily="2" charset="0"/>
              </a:rPr>
              <a:t>No fake relationship</a:t>
            </a:r>
          </a:p>
          <a:p>
            <a:pPr lvl="1"/>
            <a:r>
              <a:rPr lang="en-US" dirty="0">
                <a:solidFill>
                  <a:srgbClr val="37474F"/>
                </a:solidFill>
                <a:latin typeface="Roboto" panose="02000000000000000000" pitchFamily="2" charset="0"/>
              </a:rPr>
              <a:t>Keeps you data organized</a:t>
            </a:r>
          </a:p>
          <a:p>
            <a:pPr lvl="1"/>
            <a:r>
              <a:rPr lang="en-US" dirty="0">
                <a:solidFill>
                  <a:srgbClr val="37474F"/>
                </a:solidFill>
                <a:latin typeface="Roboto" panose="02000000000000000000" pitchFamily="2" charset="0"/>
              </a:rPr>
              <a:t>Prevent confusion.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56685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88FE1D6-3DFC-4C5E-8005-FC98221A12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421" y="1671392"/>
            <a:ext cx="4353533" cy="3515216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0C01819E-0857-4276-8277-357E014F8FF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37474F"/>
                </a:solidFill>
                <a:latin typeface="Roboto" panose="02000000000000000000" pitchFamily="2" charset="0"/>
              </a:rPr>
              <a:t>Referential integrity</a:t>
            </a:r>
            <a:br>
              <a:rPr lang="en-US" dirty="0">
                <a:solidFill>
                  <a:srgbClr val="37474F"/>
                </a:solidFill>
                <a:latin typeface="Roboto" panose="02000000000000000000" pitchFamily="2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70955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723F94-98E4-CA4B-7D7D-65C2B71B4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9E4F88B-A4DD-7B7F-B1F7-F0DDA1F2E5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Project Jupyter - Wikipedia">
            <a:extLst>
              <a:ext uri="{FF2B5EF4-FFF2-40B4-BE49-F238E27FC236}">
                <a16:creationId xmlns:a16="http://schemas.microsoft.com/office/drawing/2014/main" id="{1AEB9988-5E82-B8CA-F4C7-73DC90A947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8758" y="1215118"/>
            <a:ext cx="3650341" cy="408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0874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FB0C2-74C9-4D86-9553-B7D6AFF3E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Referential integrity violations</a:t>
            </a:r>
            <a:b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59D62-35A7-4C4F-A1EA-474736388C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Referential integrity can be violated in four ways:</a:t>
            </a:r>
          </a:p>
          <a:p>
            <a:pPr lvl="1">
              <a:buFont typeface="+mj-lt"/>
              <a:buAutoNum type="arabicPeriod"/>
            </a:pP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A primary key is updated.</a:t>
            </a:r>
          </a:p>
          <a:p>
            <a:pPr lvl="1">
              <a:buFont typeface="+mj-lt"/>
              <a:buAutoNum type="arabicPeriod"/>
            </a:pP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A foreign key is updated.</a:t>
            </a:r>
          </a:p>
          <a:p>
            <a:pPr lvl="1">
              <a:buFont typeface="+mj-lt"/>
              <a:buAutoNum type="arabicPeriod"/>
            </a:pP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A row containing a primary key is deleted.</a:t>
            </a:r>
          </a:p>
          <a:p>
            <a:pPr lvl="1">
              <a:buFont typeface="+mj-lt"/>
              <a:buAutoNum type="arabicPeriod"/>
            </a:pP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A row containing a foreign key is inserted.</a:t>
            </a:r>
          </a:p>
          <a:p>
            <a:pPr marL="0" indent="0">
              <a:buNone/>
            </a:pP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Primary key inserts and foreign key deletes never violate referential integrity.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36020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723F94-98E4-CA4B-7D7D-65C2B71B4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9E4F88B-A4DD-7B7F-B1F7-F0DDA1F2E5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Project Jupyter - Wikipedia">
            <a:extLst>
              <a:ext uri="{FF2B5EF4-FFF2-40B4-BE49-F238E27FC236}">
                <a16:creationId xmlns:a16="http://schemas.microsoft.com/office/drawing/2014/main" id="{1AEB9988-5E82-B8CA-F4C7-73DC90A947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8758" y="1215118"/>
            <a:ext cx="3650341" cy="408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53383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46E8B-427B-4BEC-A026-E0504FE35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Referential integrity actions</a:t>
            </a:r>
            <a:b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8AA771-E943-48FC-982E-F8D359595C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Databases automatically correct referential integrity violations with any of four actions, specified as SQL constraints:</a:t>
            </a:r>
          </a:p>
          <a:p>
            <a:pPr lvl="1"/>
            <a:r>
              <a:rPr lang="en-US" b="1" i="1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RESTRICT 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rejects an insert, update, or delete that violates referential integrity.</a:t>
            </a:r>
          </a:p>
          <a:p>
            <a:pPr lvl="1"/>
            <a:r>
              <a:rPr lang="en-US" b="1" i="1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SET NULL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 sets invalid foreign keys to NULL.</a:t>
            </a:r>
          </a:p>
          <a:p>
            <a:pPr lvl="1"/>
            <a:r>
              <a:rPr lang="en-US" b="1" i="1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SET DEFAULT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 sets invalid foreign keys to the foreign key default value.</a:t>
            </a:r>
          </a:p>
          <a:p>
            <a:pPr lvl="1"/>
            <a:r>
              <a:rPr lang="en-US" b="1" i="1" u="none" strike="noStrike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CASCADE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 propagates primary key changes to foreign keys.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412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51214-C674-4C48-97ED-808592308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 on Activity2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4BF25-5DB3-4F4E-A79B-1023B3055B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Correct the following statement: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983B1C-4639-41A3-A5A7-8BBFB06C1A9D}"/>
              </a:ext>
            </a:extLst>
          </p:cNvPr>
          <p:cNvSpPr txBox="1"/>
          <p:nvPr/>
        </p:nvSpPr>
        <p:spPr>
          <a:xfrm>
            <a:off x="2300295" y="3043789"/>
            <a:ext cx="8308611" cy="1138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Courier"/>
              </a:rPr>
              <a:t>INSERT INTO </a:t>
            </a:r>
            <a:r>
              <a:rPr lang="en-US" dirty="0">
                <a:latin typeface="Courier"/>
              </a:rPr>
              <a:t>Customers (</a:t>
            </a:r>
            <a:r>
              <a:rPr lang="en-US" dirty="0" err="1">
                <a:latin typeface="Courier"/>
              </a:rPr>
              <a:t>CustomerName</a:t>
            </a:r>
            <a:r>
              <a:rPr lang="en-US" dirty="0">
                <a:latin typeface="Courier"/>
              </a:rPr>
              <a:t>, </a:t>
            </a:r>
            <a:r>
              <a:rPr lang="en-US" dirty="0" err="1">
                <a:latin typeface="Courier"/>
              </a:rPr>
              <a:t>ContactName</a:t>
            </a:r>
            <a:r>
              <a:rPr lang="en-US" dirty="0">
                <a:latin typeface="Courier"/>
              </a:rPr>
              <a:t>, date)</a:t>
            </a:r>
            <a:br>
              <a:rPr lang="en-US" sz="3200" dirty="0">
                <a:latin typeface="Courier"/>
              </a:rPr>
            </a:br>
            <a:r>
              <a:rPr lang="en-US" dirty="0">
                <a:solidFill>
                  <a:srgbClr val="7030A0"/>
                </a:solidFill>
                <a:latin typeface="Courier"/>
              </a:rPr>
              <a:t>VALUES</a:t>
            </a:r>
            <a:r>
              <a:rPr lang="en-US" dirty="0">
                <a:latin typeface="Courier"/>
              </a:rPr>
              <a:t> ('Cardinal', 'Tom B. </a:t>
            </a:r>
            <a:r>
              <a:rPr lang="en-US" dirty="0" err="1">
                <a:latin typeface="Courier"/>
              </a:rPr>
              <a:t>Erichsen</a:t>
            </a:r>
            <a:r>
              <a:rPr lang="en-US" dirty="0">
                <a:latin typeface="Courier"/>
              </a:rPr>
              <a:t>’, 1976-10-2);</a:t>
            </a:r>
          </a:p>
          <a:p>
            <a:endParaRPr lang="en-US" sz="3200" dirty="0">
              <a:solidFill>
                <a:srgbClr val="3C3836"/>
              </a:solidFill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2450509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51214-C674-4C48-97ED-808592308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 on Activity2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4BF25-5DB3-4F4E-A79B-1023B3055B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Correct the following statement: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983B1C-4639-41A3-A5A7-8BBFB06C1A9D}"/>
              </a:ext>
            </a:extLst>
          </p:cNvPr>
          <p:cNvSpPr txBox="1"/>
          <p:nvPr/>
        </p:nvSpPr>
        <p:spPr>
          <a:xfrm>
            <a:off x="2300295" y="3043789"/>
            <a:ext cx="8308611" cy="1138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Courier"/>
              </a:rPr>
              <a:t>INSERT INTO </a:t>
            </a:r>
            <a:r>
              <a:rPr lang="en-US" dirty="0">
                <a:latin typeface="Courier"/>
              </a:rPr>
              <a:t>Customers (</a:t>
            </a:r>
            <a:r>
              <a:rPr lang="en-US" dirty="0" err="1">
                <a:latin typeface="Courier"/>
              </a:rPr>
              <a:t>CustomerName</a:t>
            </a:r>
            <a:r>
              <a:rPr lang="en-US" dirty="0">
                <a:latin typeface="Courier"/>
              </a:rPr>
              <a:t>, </a:t>
            </a:r>
            <a:r>
              <a:rPr lang="en-US" dirty="0" err="1">
                <a:latin typeface="Courier"/>
              </a:rPr>
              <a:t>ContactName</a:t>
            </a:r>
            <a:r>
              <a:rPr lang="en-US" dirty="0">
                <a:latin typeface="Courier"/>
              </a:rPr>
              <a:t>, date)</a:t>
            </a:r>
            <a:br>
              <a:rPr lang="en-US" sz="3200" dirty="0">
                <a:latin typeface="Courier"/>
              </a:rPr>
            </a:br>
            <a:r>
              <a:rPr lang="en-US" dirty="0">
                <a:solidFill>
                  <a:srgbClr val="7030A0"/>
                </a:solidFill>
                <a:latin typeface="Courier"/>
              </a:rPr>
              <a:t>VALUES</a:t>
            </a:r>
            <a:r>
              <a:rPr lang="en-US" dirty="0">
                <a:latin typeface="Courier"/>
              </a:rPr>
              <a:t> ('Cardinal', 'Tom B. </a:t>
            </a:r>
            <a:r>
              <a:rPr lang="en-US" dirty="0" err="1">
                <a:latin typeface="Courier"/>
              </a:rPr>
              <a:t>Erichsen</a:t>
            </a:r>
            <a:r>
              <a:rPr lang="en-US" dirty="0">
                <a:latin typeface="Courier"/>
              </a:rPr>
              <a:t>’, ‘1976-10-02’);</a:t>
            </a:r>
          </a:p>
          <a:p>
            <a:endParaRPr lang="en-US" sz="3200" dirty="0">
              <a:solidFill>
                <a:srgbClr val="3C3836"/>
              </a:solidFill>
              <a:latin typeface="Courier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CF6A3E1-C6B8-4379-9F64-4095F57271FF}"/>
              </a:ext>
            </a:extLst>
          </p:cNvPr>
          <p:cNvSpPr/>
          <p:nvPr/>
        </p:nvSpPr>
        <p:spPr>
          <a:xfrm>
            <a:off x="7604838" y="3314700"/>
            <a:ext cx="1796337" cy="4185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190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51214-C674-4C48-97ED-808592308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 on Activity2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4BF25-5DB3-4F4E-A79B-1023B3055B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insert two rows in the same table, which method should we use?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983B1C-4639-41A3-A5A7-8BBFB06C1A9D}"/>
              </a:ext>
            </a:extLst>
          </p:cNvPr>
          <p:cNvSpPr txBox="1"/>
          <p:nvPr/>
        </p:nvSpPr>
        <p:spPr>
          <a:xfrm>
            <a:off x="620785" y="2549267"/>
            <a:ext cx="5575883" cy="25237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Courier"/>
              </a:rPr>
              <a:t>INSERT INTO </a:t>
            </a:r>
            <a:r>
              <a:rPr lang="en-US" dirty="0">
                <a:latin typeface="Courier"/>
              </a:rPr>
              <a:t>Customers (</a:t>
            </a:r>
            <a:r>
              <a:rPr lang="en-US" dirty="0" err="1">
                <a:latin typeface="Courier"/>
              </a:rPr>
              <a:t>CustomerName</a:t>
            </a:r>
            <a:r>
              <a:rPr lang="en-US" dirty="0">
                <a:latin typeface="Courier"/>
              </a:rPr>
              <a:t>, </a:t>
            </a:r>
            <a:r>
              <a:rPr lang="en-US" dirty="0" err="1">
                <a:latin typeface="Courier"/>
              </a:rPr>
              <a:t>ContactName</a:t>
            </a:r>
            <a:r>
              <a:rPr lang="en-US" dirty="0">
                <a:latin typeface="Courier"/>
              </a:rPr>
              <a:t>)</a:t>
            </a:r>
            <a:br>
              <a:rPr lang="en-US" sz="3200" dirty="0">
                <a:latin typeface="Courier"/>
              </a:rPr>
            </a:br>
            <a:r>
              <a:rPr lang="en-US" dirty="0">
                <a:solidFill>
                  <a:srgbClr val="7030A0"/>
                </a:solidFill>
                <a:latin typeface="Courier"/>
              </a:rPr>
              <a:t>VALUES</a:t>
            </a:r>
            <a:r>
              <a:rPr lang="en-US" dirty="0">
                <a:latin typeface="Courier"/>
              </a:rPr>
              <a:t> ('Cardinal', 'Tom B. </a:t>
            </a:r>
            <a:r>
              <a:rPr lang="en-US" dirty="0" err="1">
                <a:latin typeface="Courier"/>
              </a:rPr>
              <a:t>Erichsen</a:t>
            </a:r>
            <a:r>
              <a:rPr lang="en-US" dirty="0">
                <a:latin typeface="Courier"/>
              </a:rPr>
              <a:t>’);</a:t>
            </a:r>
          </a:p>
          <a:p>
            <a:endParaRPr lang="en-US" sz="3200" dirty="0">
              <a:solidFill>
                <a:srgbClr val="3C3836"/>
              </a:solidFill>
              <a:latin typeface="Courier"/>
            </a:endParaRPr>
          </a:p>
          <a:p>
            <a:r>
              <a:rPr lang="en-US" dirty="0">
                <a:solidFill>
                  <a:srgbClr val="7030A0"/>
                </a:solidFill>
                <a:latin typeface="Courier"/>
              </a:rPr>
              <a:t>INSERT INTO </a:t>
            </a:r>
            <a:r>
              <a:rPr lang="en-US" dirty="0">
                <a:latin typeface="Courier"/>
              </a:rPr>
              <a:t>Customers (</a:t>
            </a:r>
            <a:r>
              <a:rPr lang="en-US" dirty="0" err="1">
                <a:latin typeface="Courier"/>
              </a:rPr>
              <a:t>CustomerName</a:t>
            </a:r>
            <a:r>
              <a:rPr lang="en-US" dirty="0">
                <a:latin typeface="Courier"/>
              </a:rPr>
              <a:t>, </a:t>
            </a:r>
            <a:r>
              <a:rPr lang="en-US" dirty="0" err="1">
                <a:latin typeface="Courier"/>
              </a:rPr>
              <a:t>ContactName</a:t>
            </a:r>
            <a:r>
              <a:rPr lang="en-US" dirty="0">
                <a:latin typeface="Courier"/>
              </a:rPr>
              <a:t>)</a:t>
            </a:r>
            <a:br>
              <a:rPr lang="en-US" dirty="0">
                <a:latin typeface="Courier"/>
              </a:rPr>
            </a:br>
            <a:r>
              <a:rPr lang="en-US" dirty="0">
                <a:solidFill>
                  <a:srgbClr val="7030A0"/>
                </a:solidFill>
                <a:latin typeface="Courier"/>
              </a:rPr>
              <a:t>VALUES</a:t>
            </a:r>
            <a:r>
              <a:rPr lang="en-US" dirty="0">
                <a:latin typeface="Courier"/>
              </a:rPr>
              <a:t> </a:t>
            </a:r>
            <a:endParaRPr lang="en-US" dirty="0">
              <a:solidFill>
                <a:srgbClr val="3C3836"/>
              </a:solidFill>
              <a:latin typeface="Courier"/>
            </a:endParaRPr>
          </a:p>
          <a:p>
            <a:r>
              <a:rPr lang="en-US" dirty="0">
                <a:latin typeface="Courier"/>
              </a:rPr>
              <a:t>(‘Speedy’, ‘John Paterson’);</a:t>
            </a:r>
            <a:endParaRPr lang="en-US" dirty="0">
              <a:solidFill>
                <a:srgbClr val="3C3836"/>
              </a:solidFill>
              <a:latin typeface="Courier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A94F64-0563-4A18-9F70-1E2AE2FBAA97}"/>
              </a:ext>
            </a:extLst>
          </p:cNvPr>
          <p:cNvSpPr txBox="1"/>
          <p:nvPr/>
        </p:nvSpPr>
        <p:spPr>
          <a:xfrm>
            <a:off x="6414083" y="2725515"/>
            <a:ext cx="5682841" cy="120032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Courier"/>
              </a:rPr>
              <a:t>INSERT INTO </a:t>
            </a:r>
            <a:r>
              <a:rPr lang="en-US" dirty="0">
                <a:latin typeface="Courier"/>
              </a:rPr>
              <a:t>Customers (</a:t>
            </a:r>
            <a:r>
              <a:rPr lang="en-US" dirty="0" err="1">
                <a:latin typeface="Courier"/>
              </a:rPr>
              <a:t>CustomerName</a:t>
            </a:r>
            <a:r>
              <a:rPr lang="en-US" dirty="0">
                <a:latin typeface="Courier"/>
              </a:rPr>
              <a:t>, </a:t>
            </a:r>
            <a:r>
              <a:rPr lang="en-US" dirty="0" err="1">
                <a:latin typeface="Courier"/>
              </a:rPr>
              <a:t>ContactName</a:t>
            </a:r>
            <a:r>
              <a:rPr lang="en-US" dirty="0">
                <a:latin typeface="Courier"/>
              </a:rPr>
              <a:t>)</a:t>
            </a:r>
            <a:br>
              <a:rPr lang="en-US" dirty="0">
                <a:latin typeface="Courier"/>
              </a:rPr>
            </a:br>
            <a:r>
              <a:rPr lang="en-US" dirty="0">
                <a:solidFill>
                  <a:srgbClr val="7030A0"/>
                </a:solidFill>
                <a:latin typeface="Courier"/>
              </a:rPr>
              <a:t>VALUES</a:t>
            </a:r>
            <a:r>
              <a:rPr lang="en-US" dirty="0">
                <a:latin typeface="Courier"/>
              </a:rPr>
              <a:t> ('Cardinal', 'Tom B. </a:t>
            </a:r>
            <a:r>
              <a:rPr lang="en-US" dirty="0" err="1">
                <a:latin typeface="Courier"/>
              </a:rPr>
              <a:t>Erichsen</a:t>
            </a:r>
            <a:r>
              <a:rPr lang="en-US" dirty="0">
                <a:latin typeface="Courier"/>
              </a:rPr>
              <a:t>’),</a:t>
            </a:r>
          </a:p>
          <a:p>
            <a:r>
              <a:rPr lang="en-US" dirty="0">
                <a:latin typeface="Courier"/>
              </a:rPr>
              <a:t>       (‘Speedy’, ‘John Paterson’);</a:t>
            </a:r>
            <a:endParaRPr lang="en-US" dirty="0">
              <a:solidFill>
                <a:srgbClr val="3C3836"/>
              </a:solidFill>
              <a:latin typeface="Courier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3F9F0B-2A62-41E8-847D-65EBF4FDAC8D}"/>
              </a:ext>
            </a:extLst>
          </p:cNvPr>
          <p:cNvSpPr txBox="1"/>
          <p:nvPr/>
        </p:nvSpPr>
        <p:spPr>
          <a:xfrm>
            <a:off x="7523765" y="4757580"/>
            <a:ext cx="250293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Both are correct</a:t>
            </a:r>
          </a:p>
        </p:txBody>
      </p:sp>
    </p:spTree>
    <p:extLst>
      <p:ext uri="{BB962C8B-B14F-4D97-AF65-F5344CB8AC3E}">
        <p14:creationId xmlns:p14="http://schemas.microsoft.com/office/powerpoint/2010/main" val="528045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9B490-CE00-4189-965F-1C3303B86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546E7A"/>
                </a:solidFill>
                <a:effectLst/>
                <a:latin typeface="Roboto" panose="02000000000000000000" pitchFamily="2" charset="0"/>
              </a:rPr>
              <a:t>Database System instance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B8F550-C65D-438B-8D2A-6CD6DA8F9A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A database system instance is a </a:t>
            </a:r>
            <a:r>
              <a:rPr lang="en-US" b="0" i="0" dirty="0">
                <a:solidFill>
                  <a:srgbClr val="7030A0"/>
                </a:solidFill>
                <a:effectLst/>
                <a:latin typeface="Roboto" panose="02000000000000000000" pitchFamily="2" charset="0"/>
              </a:rPr>
              <a:t>single executing copy 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of a database system.</a:t>
            </a:r>
          </a:p>
          <a:p>
            <a:r>
              <a:rPr lang="en-US" dirty="0">
                <a:solidFill>
                  <a:srgbClr val="37474F"/>
                </a:solidFill>
                <a:latin typeface="Roboto" panose="02000000000000000000" pitchFamily="2" charset="0"/>
              </a:rPr>
              <a:t>It includes:</a:t>
            </a:r>
          </a:p>
          <a:p>
            <a:pPr lvl="1"/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Actual data on specific time</a:t>
            </a:r>
          </a:p>
          <a:p>
            <a:pPr lvl="1"/>
            <a:r>
              <a:rPr lang="en-US" dirty="0">
                <a:solidFill>
                  <a:srgbClr val="37474F"/>
                </a:solidFill>
                <a:latin typeface="Roboto" panose="02000000000000000000" pitchFamily="2" charset="0"/>
              </a:rPr>
              <a:t>The schema</a:t>
            </a:r>
          </a:p>
          <a:p>
            <a:pPr lvl="1"/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Current setting and configuration</a:t>
            </a:r>
          </a:p>
          <a:p>
            <a:r>
              <a:rPr lang="en-US" dirty="0">
                <a:solidFill>
                  <a:srgbClr val="37474F"/>
                </a:solidFill>
                <a:latin typeface="Roboto" panose="02000000000000000000" pitchFamily="2" charset="0"/>
              </a:rPr>
              <a:t>Each instance represents a unique state</a:t>
            </a:r>
          </a:p>
          <a:p>
            <a:pPr marL="0" indent="0">
              <a:buNone/>
            </a:pPr>
            <a:r>
              <a:rPr lang="en-US" dirty="0">
                <a:solidFill>
                  <a:srgbClr val="37474F"/>
                </a:solidFill>
                <a:latin typeface="Roboto" panose="02000000000000000000" pitchFamily="2" charset="0"/>
              </a:rPr>
              <a:t>o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f the database system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A5823D-C36F-4F4E-B8AB-9D6E8063C5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5927" y="2516697"/>
            <a:ext cx="2939447" cy="3001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962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E9D4F-7A35-4E82-A73E-9184031EE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7E919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Instances on personal computes vs shared computes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ACB9C2-52C7-4A7C-94C7-A99A6F2C1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7030A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Personal 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computers usually </a:t>
            </a:r>
            <a:r>
              <a:rPr lang="en-US" b="0" i="0" dirty="0">
                <a:solidFill>
                  <a:srgbClr val="7030A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run just one instance 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of a database system.</a:t>
            </a:r>
            <a:endParaRPr lang="en-US" dirty="0">
              <a:solidFill>
                <a:srgbClr val="37474F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US" b="0" i="0" dirty="0">
                <a:solidFill>
                  <a:srgbClr val="7030A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Shared 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computers, such as computers used for cloud services, usually </a:t>
            </a:r>
            <a:r>
              <a:rPr lang="en-US" b="0" i="0" dirty="0">
                <a:solidFill>
                  <a:srgbClr val="7030A0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run multiple 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instances of a database system.</a:t>
            </a:r>
          </a:p>
          <a:p>
            <a:pPr lvl="1"/>
            <a:r>
              <a:rPr lang="en-US" dirty="0">
                <a:solidFill>
                  <a:srgbClr val="37474F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 support multiple users</a:t>
            </a:r>
          </a:p>
          <a:p>
            <a:pPr lvl="1"/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86DCCC-097E-49C7-A800-AE29CEBA4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4381" y="4366874"/>
            <a:ext cx="3477110" cy="171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021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8907</TotalTime>
  <Words>1863</Words>
  <Application>Microsoft Office PowerPoint</Application>
  <PresentationFormat>Widescreen</PresentationFormat>
  <Paragraphs>241</Paragraphs>
  <Slides>48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7" baseType="lpstr">
      <vt:lpstr>Arial</vt:lpstr>
      <vt:lpstr>Calibri</vt:lpstr>
      <vt:lpstr>Calibri body</vt:lpstr>
      <vt:lpstr>Calibri Light</vt:lpstr>
      <vt:lpstr>Courier</vt:lpstr>
      <vt:lpstr>Roboto</vt:lpstr>
      <vt:lpstr>Söhne</vt:lpstr>
      <vt:lpstr>Söhne Mono</vt:lpstr>
      <vt:lpstr>Office Theme</vt:lpstr>
      <vt:lpstr>IT 240 database administration</vt:lpstr>
      <vt:lpstr>Notes on Activity2</vt:lpstr>
      <vt:lpstr>Notes on Activity2</vt:lpstr>
      <vt:lpstr>Notes on Activity2</vt:lpstr>
      <vt:lpstr>Notes on Activity2</vt:lpstr>
      <vt:lpstr>Notes on Activity2</vt:lpstr>
      <vt:lpstr>Notes on Activity2</vt:lpstr>
      <vt:lpstr>Database System instance</vt:lpstr>
      <vt:lpstr>Instances on personal computes vs shared computes</vt:lpstr>
      <vt:lpstr>PowerPoint Presentation</vt:lpstr>
      <vt:lpstr> 2.7 Null Values</vt:lpstr>
      <vt:lpstr>NOT NULL constraint </vt:lpstr>
      <vt:lpstr>PowerPoint Presentation</vt:lpstr>
      <vt:lpstr>PowerPoint Presentation</vt:lpstr>
      <vt:lpstr>NULL arithmetic and comparisons </vt:lpstr>
      <vt:lpstr>IS NULL operator </vt:lpstr>
      <vt:lpstr>PowerPoint Presentation</vt:lpstr>
      <vt:lpstr>NULL and aggregate functions</vt:lpstr>
      <vt:lpstr>NULL logic </vt:lpstr>
      <vt:lpstr>PowerPoint Presentation</vt:lpstr>
      <vt:lpstr>DEFAULT values </vt:lpstr>
      <vt:lpstr>DEFAULT values </vt:lpstr>
      <vt:lpstr>DEFAULT values</vt:lpstr>
      <vt:lpstr>UPDATE statement.</vt:lpstr>
      <vt:lpstr>DELETE statement </vt:lpstr>
      <vt:lpstr>PowerPoint Presentation</vt:lpstr>
      <vt:lpstr>TRUNCATE</vt:lpstr>
      <vt:lpstr>M2 S2 Practice 2 Primary key</vt:lpstr>
      <vt:lpstr>2.9 Primary keys </vt:lpstr>
      <vt:lpstr>Simple Primary Key</vt:lpstr>
      <vt:lpstr>Composite Primary Key</vt:lpstr>
      <vt:lpstr>PowerPoint Presentation</vt:lpstr>
      <vt:lpstr>PRIMARY KEY constraint </vt:lpstr>
      <vt:lpstr>Auto-increment columns </vt:lpstr>
      <vt:lpstr>Auto-increment columns</vt:lpstr>
      <vt:lpstr>2.10 Foreign keys </vt:lpstr>
      <vt:lpstr>Foreign keys</vt:lpstr>
      <vt:lpstr>Composite foreign keys </vt:lpstr>
      <vt:lpstr>Special cases </vt:lpstr>
      <vt:lpstr>Foreign key constraint </vt:lpstr>
      <vt:lpstr>PowerPoint Presentation</vt:lpstr>
      <vt:lpstr>M 2 S2 Part 5: Referential integrity</vt:lpstr>
      <vt:lpstr>2.11 Referential integrity </vt:lpstr>
      <vt:lpstr>PowerPoint Presentation</vt:lpstr>
      <vt:lpstr>PowerPoint Presentation</vt:lpstr>
      <vt:lpstr>Referential integrity violations </vt:lpstr>
      <vt:lpstr>PowerPoint Presentation</vt:lpstr>
      <vt:lpstr>Referential integrity actions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240 database adminstration</dc:title>
  <dc:creator>Nareman</dc:creator>
  <cp:lastModifiedBy>Nareman</cp:lastModifiedBy>
  <cp:revision>44</cp:revision>
  <dcterms:created xsi:type="dcterms:W3CDTF">2024-02-06T19:05:48Z</dcterms:created>
  <dcterms:modified xsi:type="dcterms:W3CDTF">2024-02-12T23:33:08Z</dcterms:modified>
</cp:coreProperties>
</file>